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70" r:id="rId5"/>
  </p:sldMasterIdLst>
  <p:notesMasterIdLst>
    <p:notesMasterId r:id="rId51"/>
  </p:notesMasterIdLst>
  <p:sldIdLst>
    <p:sldId id="256" r:id="rId6"/>
    <p:sldId id="259" r:id="rId7"/>
    <p:sldId id="261" r:id="rId8"/>
    <p:sldId id="262" r:id="rId9"/>
    <p:sldId id="291" r:id="rId10"/>
    <p:sldId id="269" r:id="rId11"/>
    <p:sldId id="265" r:id="rId12"/>
    <p:sldId id="268" r:id="rId13"/>
    <p:sldId id="267" r:id="rId14"/>
    <p:sldId id="266" r:id="rId15"/>
    <p:sldId id="264" r:id="rId16"/>
    <p:sldId id="270" r:id="rId17"/>
    <p:sldId id="271" r:id="rId18"/>
    <p:sldId id="307" r:id="rId19"/>
    <p:sldId id="273" r:id="rId20"/>
    <p:sldId id="308" r:id="rId21"/>
    <p:sldId id="274" r:id="rId22"/>
    <p:sldId id="275" r:id="rId23"/>
    <p:sldId id="305" r:id="rId24"/>
    <p:sldId id="277" r:id="rId25"/>
    <p:sldId id="309" r:id="rId26"/>
    <p:sldId id="278" r:id="rId27"/>
    <p:sldId id="310" r:id="rId28"/>
    <p:sldId id="303" r:id="rId29"/>
    <p:sldId id="311" r:id="rId30"/>
    <p:sldId id="306" r:id="rId31"/>
    <p:sldId id="283" r:id="rId32"/>
    <p:sldId id="276"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 id="299" r:id="rId47"/>
    <p:sldId id="300" r:id="rId48"/>
    <p:sldId id="301" r:id="rId49"/>
    <p:sldId id="302"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838"/>
    <a:srgbClr val="A41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82" d="100"/>
          <a:sy n="82" d="100"/>
        </p:scale>
        <p:origin x="150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43C9FB-D184-45B1-8DAC-502734820820}" type="datetimeFigureOut">
              <a:rPr lang="en-US" smtClean="0"/>
              <a:t>4/29/2026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120753-1FFD-4352-A390-3578C570883C}" type="slidenum">
              <a:rPr lang="en-US" smtClean="0"/>
              <a:t>‹#›</a:t>
            </a:fld>
            <a:endParaRPr lang="en-US" dirty="0"/>
          </a:p>
        </p:txBody>
      </p:sp>
    </p:spTree>
    <p:extLst>
      <p:ext uri="{BB962C8B-B14F-4D97-AF65-F5344CB8AC3E}">
        <p14:creationId xmlns:p14="http://schemas.microsoft.com/office/powerpoint/2010/main" val="151256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F183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344" b="5216"/>
          <a:stretch/>
        </p:blipFill>
        <p:spPr>
          <a:xfrm>
            <a:off x="0" y="0"/>
            <a:ext cx="9144000" cy="6858000"/>
          </a:xfrm>
          <a:prstGeom prst="rect">
            <a:avLst/>
          </a:prstGeom>
        </p:spPr>
      </p:pic>
      <p:sp>
        <p:nvSpPr>
          <p:cNvPr id="2" name="Title 1"/>
          <p:cNvSpPr>
            <a:spLocks noGrp="1"/>
          </p:cNvSpPr>
          <p:nvPr>
            <p:ph type="ctrTitle"/>
          </p:nvPr>
        </p:nvSpPr>
        <p:spPr>
          <a:xfrm>
            <a:off x="245485" y="2148839"/>
            <a:ext cx="4906106" cy="1317963"/>
          </a:xfrm>
        </p:spPr>
        <p:txBody>
          <a:bodyPr anchor="t">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5" name="Straight Connector 14"/>
          <p:cNvCxnSpPr/>
          <p:nvPr userDrawn="1"/>
        </p:nvCxnSpPr>
        <p:spPr>
          <a:xfrm>
            <a:off x="2110332" y="359351"/>
            <a:ext cx="0" cy="15905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64809"/>
            <a:ext cx="9144000" cy="393191"/>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227" y="359351"/>
            <a:ext cx="1644496" cy="1402085"/>
          </a:xfrm>
          <a:prstGeom prst="rect">
            <a:avLst/>
          </a:prstGeom>
        </p:spPr>
      </p:pic>
    </p:spTree>
    <p:extLst>
      <p:ext uri="{BB962C8B-B14F-4D97-AF65-F5344CB8AC3E}">
        <p14:creationId xmlns:p14="http://schemas.microsoft.com/office/powerpoint/2010/main" val="318910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740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16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66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4930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21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034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6732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2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1209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9279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336" y="369902"/>
            <a:ext cx="7886700" cy="6934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53162"/>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42539"/>
            <a:ext cx="9144000" cy="615461"/>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4616" y="6342065"/>
            <a:ext cx="1570251" cy="416407"/>
          </a:xfrm>
          <a:prstGeom prst="rect">
            <a:avLst/>
          </a:prstGeom>
        </p:spPr>
      </p:pic>
    </p:spTree>
    <p:extLst>
      <p:ext uri="{BB962C8B-B14F-4D97-AF65-F5344CB8AC3E}">
        <p14:creationId xmlns:p14="http://schemas.microsoft.com/office/powerpoint/2010/main" val="39743085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l" defTabSz="914400" rtl="0" eaLnBrk="1" latinLnBrk="0" hangingPunct="1">
        <a:lnSpc>
          <a:spcPct val="90000"/>
        </a:lnSpc>
        <a:spcBef>
          <a:spcPct val="0"/>
        </a:spcBef>
        <a:buNone/>
        <a:defRPr sz="4000" b="1"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581" r="7112" b="8827"/>
          <a:stretch/>
        </p:blipFill>
        <p:spPr>
          <a:xfrm>
            <a:off x="0" y="0"/>
            <a:ext cx="9144000" cy="6858000"/>
          </a:xfrm>
          <a:prstGeom prst="rect">
            <a:avLst/>
          </a:prstGeom>
        </p:spPr>
      </p:pic>
      <p:sp>
        <p:nvSpPr>
          <p:cNvPr id="7" name="Rectangle 6"/>
          <p:cNvSpPr/>
          <p:nvPr userDrawn="1"/>
        </p:nvSpPr>
        <p:spPr>
          <a:xfrm>
            <a:off x="0" y="6541477"/>
            <a:ext cx="9144000" cy="316523"/>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453216"/>
            <a:ext cx="9144000" cy="404446"/>
          </a:xfrm>
          <a:prstGeom prst="rect">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txBox="1">
            <a:spLocks/>
          </p:cNvSpPr>
          <p:nvPr userDrawn="1"/>
        </p:nvSpPr>
        <p:spPr>
          <a:xfrm>
            <a:off x="264211" y="2068251"/>
            <a:ext cx="4906106" cy="1481138"/>
          </a:xfrm>
          <a:prstGeom prst="rect">
            <a:avLst/>
          </a:prstGeom>
        </p:spPr>
        <p:txBody>
          <a:bodyPr anchor="b">
            <a:norm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51" y="366380"/>
            <a:ext cx="1565029" cy="1335492"/>
          </a:xfrm>
          <a:prstGeom prst="rect">
            <a:avLst/>
          </a:prstGeom>
        </p:spPr>
      </p:pic>
      <p:cxnSp>
        <p:nvCxnSpPr>
          <p:cNvPr id="13" name="Straight Connector 12"/>
          <p:cNvCxnSpPr/>
          <p:nvPr userDrawn="1"/>
        </p:nvCxnSpPr>
        <p:spPr>
          <a:xfrm>
            <a:off x="2120883" y="238833"/>
            <a:ext cx="0" cy="1590585"/>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785726"/>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4000" b="1"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pirenorth.com/customers/customer-service/#service-form" TargetMode="External"/><Relationship Id="rId2" Type="http://schemas.openxmlformats.org/officeDocument/2006/relationships/hyperlink" Target="http://www.empirenorth.com/customers/customerservice/serv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mncustomerorders@empirenorth.com" TargetMode="External"/><Relationship Id="rId2" Type="http://schemas.openxmlformats.org/officeDocument/2006/relationships/hyperlink" Target="mailto:EMNLogistics@empirenorth.onmicrosof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mpirenort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mpiremerchants.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s://nam04.safelinks.protection.outlook.com/?url=https%3A%2F%2Fempire360.com%2Fpages%2Fdocuments%2F%23la&amp;data=05%7C02%7CSRose%40empirenorth.com%7Ce376c5c05e98471b5a4808dce3bfe06a%7Cfe9641edfdad4e83877ddaaef2655fcd%7C0%7C0%7C638635660475923888%7CUnknown%7CTWFpbGZsb3d8eyJWIjoiMC4wLjAwMDAiLCJQIjoiV2luMzIiLCJBTiI6Ik1haWwiLCJXVCI6Mn0%3D%7C0%7C%7C%7C&amp;sdata=W6aWdTuc0WWCY18PDLZM6Q%2Bk%2FfKyM3ktI5oLhSITofE%3D&amp;reserved=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am04.safelinks.protection.outlook.com/?url=https%3A%2F%2Flinkprotect.cudasvc.com%2Furl%3Fa%3Dhttp%253a%252f%252fwww.empire360.com%252f%26c%3DE%2C1%2CSdgIWISdbvLNGarnGlJORs9o2-YcNQSJ9BuNWTckV2OVdSo6LfigsbztfppbPf1QnnVrRPCY2dyYNEyIqhqTOKaNZLHaw-p-Rcm3_W24uuLr5Uu1tjzTmkf7Mg%2C%2C%26typo%3D1&amp;data=05%7C02%7Csrose%40empirenorth.com%7C9816ae27e0b74d4fea6008de8b4ab274%7Cfe9641edfdad4e83877ddaaef2655fcd%7C0%7C0%7C639101350147750593%7CUnknown%7CTWFpbGZsb3d8eyJFbXB0eU1hcGkiOnRydWUsIlYiOiIwLjAuMDAwMCIsIlAiOiJXaW4zMiIsIkFOIjoiTWFpbCIsIldUIjoyfQ%3D%3D%7C0%7C%7C%7C&amp;sdata=p5SXDlA5y%2FT5eyf4%2BE2TdW0mjueE4iRUvPvjboqVNog%3D&amp;reserved=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empire360.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5484" y="2148839"/>
            <a:ext cx="4980857" cy="1280161"/>
          </a:xfrm>
        </p:spPr>
        <p:txBody>
          <a:bodyPr>
            <a:normAutofit fontScale="90000"/>
          </a:bodyPr>
          <a:lstStyle/>
          <a:p>
            <a:pPr algn="ctr"/>
            <a:r>
              <a:rPr lang="en-US" dirty="0"/>
              <a:t>Customer Service and Accounts Receivable </a:t>
            </a:r>
            <a:br>
              <a:rPr lang="en-US" dirty="0"/>
            </a:br>
            <a:r>
              <a:rPr lang="en-US" dirty="0"/>
              <a:t>Policy and Procedures</a:t>
            </a:r>
          </a:p>
        </p:txBody>
      </p:sp>
      <p:sp>
        <p:nvSpPr>
          <p:cNvPr id="2" name="TextBox 1">
            <a:extLst>
              <a:ext uri="{FF2B5EF4-FFF2-40B4-BE49-F238E27FC236}">
                <a16:creationId xmlns:a16="http://schemas.microsoft.com/office/drawing/2014/main" id="{4C129FB8-ABB5-4B6D-9EA5-E20A41591602}"/>
              </a:ext>
            </a:extLst>
          </p:cNvPr>
          <p:cNvSpPr txBox="1"/>
          <p:nvPr/>
        </p:nvSpPr>
        <p:spPr>
          <a:xfrm>
            <a:off x="245484" y="5048835"/>
            <a:ext cx="2231471" cy="338554"/>
          </a:xfrm>
          <a:prstGeom prst="rect">
            <a:avLst/>
          </a:prstGeom>
          <a:noFill/>
        </p:spPr>
        <p:txBody>
          <a:bodyPr wrap="square" rtlCol="0">
            <a:spAutoFit/>
          </a:bodyPr>
          <a:lstStyle/>
          <a:p>
            <a:r>
              <a:rPr lang="en-US" sz="1600" i="1" dirty="0">
                <a:solidFill>
                  <a:schemeClr val="bg1"/>
                </a:solidFill>
              </a:rPr>
              <a:t>March 2026</a:t>
            </a:r>
          </a:p>
        </p:txBody>
      </p:sp>
    </p:spTree>
    <p:extLst>
      <p:ext uri="{BB962C8B-B14F-4D97-AF65-F5344CB8AC3E}">
        <p14:creationId xmlns:p14="http://schemas.microsoft.com/office/powerpoint/2010/main" val="181410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normAutofit/>
          </a:bodyPr>
          <a:lstStyle/>
          <a:p>
            <a:r>
              <a:rPr lang="en-US" sz="3200" dirty="0"/>
              <a:t>Customer Service:  General Information</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728188"/>
          </a:xfrm>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 Service Inquires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kern="0" dirty="0">
                <a:solidFill>
                  <a:srgbClr val="000000"/>
                </a:solidFill>
                <a:latin typeface="Arial"/>
                <a:ea typeface="MS PGothic" pitchFamily="34" charset="-128"/>
              </a:rPr>
              <a:t>Telephone number		        1-800-724-3960</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kern="0" dirty="0">
                <a:solidFill>
                  <a:srgbClr val="000000"/>
                </a:solidFill>
                <a:latin typeface="Arial"/>
                <a:ea typeface="MS PGothic" pitchFamily="34" charset="-128"/>
              </a:rPr>
              <a:t>Email	    EMNcustomerorders@empirenorth.com</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kern="0" dirty="0">
                <a:solidFill>
                  <a:srgbClr val="000000"/>
                </a:solidFill>
                <a:latin typeface="Arial"/>
                <a:ea typeface="MS PGothic" pitchFamily="34" charset="-128"/>
              </a:rPr>
              <a:t>Website: </a:t>
            </a:r>
            <a:r>
              <a:rPr lang="en-US" altLang="en-US" sz="1600" u="sng" kern="0" dirty="0">
                <a:solidFill>
                  <a:srgbClr val="000000"/>
                </a:solidFill>
                <a:latin typeface="Arial"/>
                <a:ea typeface="MS PGothic" pitchFamily="34" charset="-128"/>
                <a:hlinkClick r:id="rId2"/>
              </a:rPr>
              <a:t>www.empirenorth.com/customers/customer service/service</a:t>
            </a:r>
            <a:r>
              <a:rPr lang="en-US" altLang="en-US" sz="1600" u="sng" kern="0" dirty="0">
                <a:solidFill>
                  <a:srgbClr val="000000"/>
                </a:solidFill>
                <a:latin typeface="Arial"/>
                <a:ea typeface="MS PGothic" pitchFamily="34" charset="-128"/>
                <a:hlinkClick r:id="rId3">
                  <a:extLst>
                    <a:ext uri="{A12FA001-AC4F-418D-AE19-62706E023703}">
                      <ahyp:hlinkClr xmlns:ahyp="http://schemas.microsoft.com/office/drawing/2018/hyperlinkcolor" val="tx"/>
                    </a:ext>
                  </a:extLst>
                </a:hlinkClick>
              </a:rPr>
              <a:t> form</a:t>
            </a:r>
            <a:endParaRPr lang="en-US" altLang="en-US" sz="1600" kern="0" dirty="0">
              <a:solidFill>
                <a:srgbClr val="000000"/>
              </a:solidFill>
              <a:latin typeface="Arial"/>
              <a:ea typeface="MS PGothic" pitchFamily="34" charset="-128"/>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Standard information required for all Customer Service inquiries</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Customer Number</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Invoice Number</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Date of Invoice</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Item number(s)</a:t>
            </a:r>
          </a:p>
          <a:p>
            <a:endParaRPr lang="en-US" dirty="0"/>
          </a:p>
        </p:txBody>
      </p:sp>
    </p:spTree>
    <p:extLst>
      <p:ext uri="{BB962C8B-B14F-4D97-AF65-F5344CB8AC3E}">
        <p14:creationId xmlns:p14="http://schemas.microsoft.com/office/powerpoint/2010/main" val="423091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326214" cy="693469"/>
          </a:xfrm>
        </p:spPr>
        <p:txBody>
          <a:bodyPr>
            <a:normAutofit fontScale="90000"/>
          </a:bodyPr>
          <a:lstStyle/>
          <a:p>
            <a:r>
              <a:rPr lang="en-US" sz="3200" dirty="0"/>
              <a:t>Customer Service:   Pickups and  Exchanges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1"/>
            <a:ext cx="7886700" cy="4803689"/>
          </a:xfrm>
        </p:spPr>
        <p:txBody>
          <a:bodyPr>
            <a:normAutofit/>
          </a:bodyPr>
          <a:lstStyle/>
          <a:p>
            <a:pPr marL="469900" lvl="0" indent="-469900" fontAlgn="base">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Merchandise Picked Up for Credit</a:t>
            </a:r>
          </a:p>
          <a:p>
            <a:pPr marL="908050" lvl="1" indent="-436563" fontAlgn="base">
              <a:spcBef>
                <a:spcPct val="20000"/>
              </a:spcBef>
              <a:spcAft>
                <a:spcPct val="0"/>
              </a:spcAft>
              <a:buClr>
                <a:srgbClr val="999966"/>
              </a:buClr>
              <a:buSzPct val="75000"/>
              <a:buFont typeface="Wingdings" panose="05000000000000000000" pitchFamily="2" charset="2"/>
              <a:buChar char="n"/>
              <a:defRPr/>
            </a:pPr>
            <a:r>
              <a:rPr lang="en-US" altLang="en-US" sz="2000" kern="0" dirty="0">
                <a:solidFill>
                  <a:schemeClr val="tx1"/>
                </a:solidFill>
                <a:latin typeface="Arial"/>
                <a:ea typeface="MS PGothic" pitchFamily="34" charset="-128"/>
              </a:rPr>
              <a:t>Request must be submitted within 14 calendar days of date of delivery for a valid reason that will be documented.</a:t>
            </a:r>
          </a:p>
          <a:p>
            <a:pPr marL="908050" lvl="1" indent="-436563" fontAlgn="base">
              <a:spcBef>
                <a:spcPct val="20000"/>
              </a:spcBef>
              <a:spcAft>
                <a:spcPct val="0"/>
              </a:spcAft>
              <a:buClr>
                <a:srgbClr val="999966"/>
              </a:buClr>
              <a:buSzPct val="75000"/>
              <a:buFont typeface="Wingdings" panose="05000000000000000000" pitchFamily="2" charset="2"/>
              <a:buChar char="n"/>
              <a:defRPr/>
            </a:pPr>
            <a:r>
              <a:rPr lang="en-US" altLang="en-US" sz="2000" kern="0" dirty="0">
                <a:solidFill>
                  <a:schemeClr val="tx1"/>
                </a:solidFill>
                <a:latin typeface="Arial"/>
                <a:ea typeface="MS PGothic" pitchFamily="34" charset="-128"/>
              </a:rPr>
              <a:t>The approved credit for product will be attached to the most current invoice that references that same product. </a:t>
            </a:r>
          </a:p>
          <a:p>
            <a:pPr marL="471487" lvl="1" indent="0" fontAlgn="base">
              <a:spcBef>
                <a:spcPct val="20000"/>
              </a:spcBef>
              <a:spcAft>
                <a:spcPct val="0"/>
              </a:spcAft>
              <a:buClr>
                <a:srgbClr val="999966"/>
              </a:buClr>
              <a:buSzPct val="75000"/>
              <a:buNone/>
              <a:defRPr/>
            </a:pPr>
            <a:endParaRPr lang="en-US" altLang="en-US" sz="2000" kern="0" dirty="0">
              <a:solidFill>
                <a:schemeClr val="tx1"/>
              </a:solidFill>
              <a:latin typeface="Arial"/>
              <a:ea typeface="MS PGothic" pitchFamily="34" charset="-128"/>
            </a:endParaRPr>
          </a:p>
          <a:p>
            <a:pPr marL="469900" lvl="0" indent="-469900" fontAlgn="base">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Exchange for breakage upon delivery</a:t>
            </a:r>
          </a:p>
          <a:p>
            <a:pPr marL="908050" lvl="1" indent="-436563" fontAlgn="base">
              <a:spcBef>
                <a:spcPct val="20000"/>
              </a:spcBef>
              <a:spcAft>
                <a:spcPct val="0"/>
              </a:spcAft>
              <a:buClr>
                <a:srgbClr val="999966"/>
              </a:buClr>
              <a:buSzPct val="75000"/>
              <a:buFont typeface="Wingdings" panose="05000000000000000000" pitchFamily="2" charset="2"/>
              <a:buChar char="n"/>
              <a:defRPr/>
            </a:pPr>
            <a:r>
              <a:rPr lang="en-US" altLang="en-US" sz="2000" kern="0" dirty="0">
                <a:solidFill>
                  <a:srgbClr val="000000"/>
                </a:solidFill>
                <a:latin typeface="Arial"/>
                <a:ea typeface="MS PGothic" pitchFamily="34" charset="-128"/>
              </a:rPr>
              <a:t>Full cases will be replaced</a:t>
            </a:r>
          </a:p>
          <a:p>
            <a:pPr marL="908050" lvl="1" indent="-436563" fontAlgn="base">
              <a:spcBef>
                <a:spcPct val="20000"/>
              </a:spcBef>
              <a:spcAft>
                <a:spcPct val="0"/>
              </a:spcAft>
              <a:buClr>
                <a:srgbClr val="999966"/>
              </a:buClr>
              <a:buSzPct val="75000"/>
              <a:buFont typeface="Wingdings" panose="05000000000000000000" pitchFamily="2" charset="2"/>
              <a:buChar char="n"/>
              <a:defRPr/>
            </a:pPr>
            <a:r>
              <a:rPr lang="en-US" altLang="en-US" sz="2000" kern="0" dirty="0">
                <a:solidFill>
                  <a:srgbClr val="000000"/>
                </a:solidFill>
                <a:latin typeface="Arial"/>
                <a:ea typeface="MS PGothic" pitchFamily="34" charset="-128"/>
              </a:rPr>
              <a:t>Bottles are credited</a:t>
            </a:r>
          </a:p>
          <a:p>
            <a:pPr marL="471487" lvl="1" indent="0" fontAlgn="base">
              <a:spcBef>
                <a:spcPct val="20000"/>
              </a:spcBef>
              <a:spcAft>
                <a:spcPct val="0"/>
              </a:spcAft>
              <a:buClr>
                <a:srgbClr val="999966"/>
              </a:buClr>
              <a:buSzPct val="75000"/>
              <a:buNone/>
              <a:defRPr/>
            </a:pPr>
            <a:endParaRPr lang="en-US" altLang="en-US" sz="2000" kern="0" dirty="0">
              <a:solidFill>
                <a:srgbClr val="000000"/>
              </a:solidFill>
              <a:latin typeface="Arial"/>
              <a:ea typeface="MS PGothic" pitchFamily="34" charset="-128"/>
            </a:endParaRPr>
          </a:p>
          <a:p>
            <a:pPr marL="469900" lvl="0" indent="-469900" fontAlgn="base">
              <a:spcBef>
                <a:spcPct val="20000"/>
              </a:spcBef>
              <a:spcAft>
                <a:spcPct val="0"/>
              </a:spcAft>
              <a:buClr>
                <a:srgbClr val="660000"/>
              </a:buClr>
              <a:buSzPct val="70000"/>
              <a:buFont typeface="Wingdings" panose="05000000000000000000" pitchFamily="2" charset="2"/>
              <a:buChar char="q"/>
              <a:defRPr/>
            </a:pPr>
            <a:r>
              <a:rPr lang="en-US" altLang="en-US" sz="2000" kern="0" dirty="0">
                <a:solidFill>
                  <a:schemeClr val="tx1"/>
                </a:solidFill>
                <a:latin typeface="Arial"/>
                <a:ea typeface="MS PGothic" pitchFamily="34" charset="-128"/>
                <a:cs typeface="+mn-cs"/>
              </a:rPr>
              <a:t>Exchanges for un-saleable items at time of delivery</a:t>
            </a:r>
          </a:p>
          <a:p>
            <a:pPr marL="908050" lvl="1" indent="-436563" fontAlgn="base">
              <a:spcBef>
                <a:spcPct val="20000"/>
              </a:spcBef>
              <a:spcAft>
                <a:spcPct val="0"/>
              </a:spcAft>
              <a:buClr>
                <a:srgbClr val="999966"/>
              </a:buClr>
              <a:buSzPct val="75000"/>
              <a:buFont typeface="Wingdings" panose="05000000000000000000" pitchFamily="2" charset="2"/>
              <a:buChar char="n"/>
              <a:defRPr/>
            </a:pPr>
            <a:r>
              <a:rPr lang="en-US" altLang="en-US" sz="2000" kern="0" dirty="0">
                <a:solidFill>
                  <a:schemeClr val="tx1"/>
                </a:solidFill>
                <a:latin typeface="Arial"/>
                <a:ea typeface="MS PGothic" pitchFamily="34" charset="-128"/>
              </a:rPr>
              <a:t>Must be called in as soon as possible but no later than 4 months.  </a:t>
            </a:r>
            <a:r>
              <a:rPr lang="en-US" altLang="en-US" sz="2000" kern="0" dirty="0">
                <a:solidFill>
                  <a:schemeClr val="tx1"/>
                </a:solidFill>
                <a:latin typeface="Arial"/>
                <a:ea typeface="MS PGothic" pitchFamily="34" charset="-128"/>
                <a:cs typeface="+mn-cs"/>
              </a:rPr>
              <a:t>Closeout items cannot be picked up or exchanged (Final Sale)</a:t>
            </a:r>
          </a:p>
          <a:p>
            <a:endParaRPr lang="en-US" dirty="0"/>
          </a:p>
        </p:txBody>
      </p:sp>
    </p:spTree>
    <p:extLst>
      <p:ext uri="{BB962C8B-B14F-4D97-AF65-F5344CB8AC3E}">
        <p14:creationId xmlns:p14="http://schemas.microsoft.com/office/powerpoint/2010/main" val="382384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436228" y="369902"/>
            <a:ext cx="8573548" cy="693469"/>
          </a:xfrm>
        </p:spPr>
        <p:txBody>
          <a:bodyPr>
            <a:noAutofit/>
          </a:bodyPr>
          <a:lstStyle/>
          <a:p>
            <a:r>
              <a:rPr lang="en-US" sz="2800" dirty="0"/>
              <a:t>Customer Service - Pickups &amp; Exchanges (cont.)</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812078"/>
          </a:xfrm>
        </p:spPr>
        <p:txBody>
          <a:bodyPr>
            <a:normAutofit/>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ja-JP" altLang="en-US" sz="2000" kern="0" dirty="0">
                <a:solidFill>
                  <a:srgbClr val="000000"/>
                </a:solidFill>
                <a:latin typeface="Arial"/>
                <a:ea typeface="MS PGothic" pitchFamily="34" charset="-128"/>
                <a:cs typeface="+mn-cs"/>
              </a:rPr>
              <a:t>“</a:t>
            </a:r>
            <a:r>
              <a:rPr lang="en-US" altLang="ja-JP" sz="2000" kern="0" dirty="0">
                <a:solidFill>
                  <a:srgbClr val="000000"/>
                </a:solidFill>
                <a:latin typeface="Arial"/>
                <a:ea typeface="MS PGothic" pitchFamily="34" charset="-128"/>
                <a:cs typeface="+mn-cs"/>
              </a:rPr>
              <a:t>Mis-picked Item</a:t>
            </a:r>
            <a:r>
              <a:rPr lang="ja-JP" altLang="en-US" sz="2000" kern="0" dirty="0">
                <a:solidFill>
                  <a:srgbClr val="000000"/>
                </a:solidFill>
                <a:latin typeface="Arial"/>
                <a:ea typeface="MS PGothic" pitchFamily="34" charset="-128"/>
                <a:cs typeface="+mn-cs"/>
              </a:rPr>
              <a:t>”</a:t>
            </a:r>
            <a:endParaRPr lang="en-US" altLang="ja-JP" sz="2000" kern="0" dirty="0">
              <a:solidFill>
                <a:srgbClr val="000000"/>
              </a:solidFill>
              <a:latin typeface="Arial"/>
              <a:ea typeface="MS PGothic" pitchFamily="34" charset="-128"/>
              <a:cs typeface="+mn-cs"/>
            </a:endParaRP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kern="0" dirty="0">
                <a:solidFill>
                  <a:srgbClr val="000000"/>
                </a:solidFill>
                <a:latin typeface="Arial"/>
                <a:ea typeface="MS PGothic" pitchFamily="34" charset="-128"/>
              </a:rPr>
              <a:t>Merchandise to be exchanged when the customer is billed for one item but received another item</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endParaRPr lang="en-US" altLang="en-US" sz="2000" kern="0" dirty="0">
              <a:solidFill>
                <a:srgbClr val="000000"/>
              </a:solidFill>
              <a:latin typeface="Arial"/>
              <a:ea typeface="MS PGothic" pitchFamily="34" charset="-128"/>
            </a:endParaRP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pPr>
            <a:r>
              <a:rPr lang="en-US" altLang="en-US" kern="0" dirty="0">
                <a:solidFill>
                  <a:srgbClr val="000000"/>
                </a:solidFill>
                <a:latin typeface="Arial"/>
                <a:ea typeface="MS PGothic" pitchFamily="34" charset="-128"/>
              </a:rPr>
              <a:t>Must be called in immediately</a:t>
            </a:r>
            <a:endParaRPr lang="en-US" altLang="en-US" u="sng" kern="0" dirty="0">
              <a:solidFill>
                <a:srgbClr val="000000"/>
              </a:solidFill>
              <a:latin typeface="Arial"/>
              <a:ea typeface="MS PGothic" pitchFamily="34" charset="-128"/>
            </a:endParaRP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pPr>
            <a:endParaRPr lang="en-US" altLang="en-US" kern="0" dirty="0">
              <a:solidFill>
                <a:srgbClr val="000000"/>
              </a:solidFill>
              <a:latin typeface="Arial"/>
              <a:ea typeface="MS PGothic" pitchFamily="34" charset="-128"/>
            </a:endParaRP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pPr>
            <a:r>
              <a:rPr lang="en-US" altLang="en-US" kern="0" dirty="0">
                <a:solidFill>
                  <a:srgbClr val="000000"/>
                </a:solidFill>
                <a:latin typeface="Arial"/>
                <a:ea typeface="MS PGothic" pitchFamily="34" charset="-128"/>
              </a:rPr>
              <a:t>In addition to the standard information that is needed, Customer Service must be provided with the mis-picked item</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pPr>
            <a:endParaRPr lang="en-US" altLang="en-US" kern="0" dirty="0">
              <a:solidFill>
                <a:srgbClr val="000000"/>
              </a:solidFill>
              <a:latin typeface="Arial"/>
              <a:ea typeface="MS PGothic" pitchFamily="34" charset="-128"/>
            </a:endParaRP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pPr>
            <a:r>
              <a:rPr lang="en-US" altLang="en-US" kern="0" dirty="0">
                <a:solidFill>
                  <a:srgbClr val="000000"/>
                </a:solidFill>
                <a:latin typeface="Arial"/>
                <a:ea typeface="MS PGothic" pitchFamily="34" charset="-128"/>
              </a:rPr>
              <a:t>Confirmation is not given from the Customer Service Rep as </a:t>
            </a:r>
            <a:r>
              <a:rPr lang="en-US" altLang="en-US" kern="0" dirty="0">
                <a:solidFill>
                  <a:schemeClr val="tx1"/>
                </a:solidFill>
                <a:latin typeface="Arial"/>
                <a:ea typeface="MS PGothic" pitchFamily="34" charset="-128"/>
              </a:rPr>
              <a:t>the Inventory Control </a:t>
            </a:r>
            <a:r>
              <a:rPr lang="en-US" altLang="en-US" kern="0" dirty="0">
                <a:solidFill>
                  <a:srgbClr val="000000"/>
                </a:solidFill>
                <a:latin typeface="Arial"/>
                <a:ea typeface="MS PGothic" pitchFamily="34" charset="-128"/>
              </a:rPr>
              <a:t>Department will need to investigate the situation.  Customer Service will follow-up with the Customer</a:t>
            </a:r>
          </a:p>
          <a:p>
            <a:endParaRPr lang="en-US" dirty="0"/>
          </a:p>
        </p:txBody>
      </p:sp>
    </p:spTree>
    <p:extLst>
      <p:ext uri="{BB962C8B-B14F-4D97-AF65-F5344CB8AC3E}">
        <p14:creationId xmlns:p14="http://schemas.microsoft.com/office/powerpoint/2010/main" val="76971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468827" cy="693469"/>
          </a:xfrm>
        </p:spPr>
        <p:txBody>
          <a:bodyPr>
            <a:normAutofit/>
          </a:bodyPr>
          <a:lstStyle/>
          <a:p>
            <a:r>
              <a:rPr lang="en-US" sz="3200" dirty="0"/>
              <a:t>Customer Service - Quantity Discounts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694632"/>
          </a:xfrm>
        </p:spPr>
        <p:txBody>
          <a:bodyPr/>
          <a:lstStyle/>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Quantity discounts must be on one invoice</a:t>
            </a: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If an item is short shipped on the invoice, un-saleable, repacked and/or broken on delivery, item will  be reordered to replace case(s) </a:t>
            </a:r>
            <a:r>
              <a:rPr lang="en-US" altLang="en-US" sz="2000" kern="0" dirty="0">
                <a:solidFill>
                  <a:schemeClr val="tx1"/>
                </a:solidFill>
                <a:latin typeface="Arial"/>
                <a:ea typeface="MS PGothic" pitchFamily="34" charset="-128"/>
                <a:cs typeface="+mn-cs"/>
              </a:rPr>
              <a:t>for the quantity it returned of the item automatically.</a:t>
            </a: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In the event, an item is refused, the quantity discount will be re-calculated</a:t>
            </a:r>
          </a:p>
          <a:p>
            <a:endParaRPr lang="en-US" dirty="0"/>
          </a:p>
        </p:txBody>
      </p:sp>
    </p:spTree>
    <p:extLst>
      <p:ext uri="{BB962C8B-B14F-4D97-AF65-F5344CB8AC3E}">
        <p14:creationId xmlns:p14="http://schemas.microsoft.com/office/powerpoint/2010/main" val="248604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1959-1D95-9E84-9B7C-95562DA9DB3F}"/>
              </a:ext>
            </a:extLst>
          </p:cNvPr>
          <p:cNvSpPr>
            <a:spLocks noGrp="1"/>
          </p:cNvSpPr>
          <p:nvPr>
            <p:ph type="title"/>
          </p:nvPr>
        </p:nvSpPr>
        <p:spPr/>
        <p:txBody>
          <a:bodyPr>
            <a:normAutofit fontScale="90000"/>
          </a:bodyPr>
          <a:lstStyle/>
          <a:p>
            <a:r>
              <a:rPr lang="en-US" sz="2800" dirty="0"/>
              <a:t>Customer Service - Backorders for Out-of-Stock Items</a:t>
            </a:r>
          </a:p>
        </p:txBody>
      </p:sp>
      <p:sp>
        <p:nvSpPr>
          <p:cNvPr id="3" name="Content Placeholder 2">
            <a:extLst>
              <a:ext uri="{FF2B5EF4-FFF2-40B4-BE49-F238E27FC236}">
                <a16:creationId xmlns:a16="http://schemas.microsoft.com/office/drawing/2014/main" id="{C99A0906-A436-2BEA-341E-54AC96B4854E}"/>
              </a:ext>
            </a:extLst>
          </p:cNvPr>
          <p:cNvSpPr>
            <a:spLocks noGrp="1"/>
          </p:cNvSpPr>
          <p:nvPr>
            <p:ph idx="1"/>
          </p:nvPr>
        </p:nvSpPr>
        <p:spPr/>
        <p:txBody>
          <a:bodyPr>
            <a:normAutofit fontScale="92500" lnSpcReduction="20000"/>
          </a:bodyPr>
          <a:lstStyle/>
          <a:p>
            <a:pPr marL="469900" lvl="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2600" kern="0" dirty="0">
                <a:solidFill>
                  <a:srgbClr val="FF0000"/>
                </a:solidFill>
                <a:latin typeface="Arial"/>
                <a:ea typeface="MS PGothic" pitchFamily="34" charset="-128"/>
              </a:rPr>
              <a:t>Ordered quantities of 1 case or more that are not fulfilled due to product availability will be retained as a backorder until 30 days into the following month.</a:t>
            </a:r>
          </a:p>
          <a:p>
            <a:pPr marL="469900" lvl="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2600" kern="0" dirty="0">
                <a:solidFill>
                  <a:srgbClr val="FF0000"/>
                </a:solidFill>
                <a:latin typeface="Arial"/>
                <a:ea typeface="MS PGothic" pitchFamily="34" charset="-128"/>
              </a:rPr>
              <a:t>Product on backorder will retain pricing and quantity discount from original order.</a:t>
            </a:r>
          </a:p>
          <a:p>
            <a:pPr marL="469900" lvl="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2600" kern="0" dirty="0">
                <a:solidFill>
                  <a:srgbClr val="FF0000"/>
                </a:solidFill>
                <a:latin typeface="Arial"/>
                <a:ea typeface="MS PGothic" pitchFamily="34" charset="-128"/>
              </a:rPr>
              <a:t>Products price filed as limited availability are retained until current months end.  </a:t>
            </a:r>
          </a:p>
          <a:p>
            <a:pPr marL="469900" lvl="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2600" kern="0" dirty="0">
                <a:solidFill>
                  <a:srgbClr val="FF0000"/>
                </a:solidFill>
                <a:latin typeface="Arial"/>
                <a:ea typeface="MS PGothic" pitchFamily="34" charset="-128"/>
              </a:rPr>
              <a:t>Product will be shipped with the customer’s next new sales order.</a:t>
            </a:r>
          </a:p>
          <a:p>
            <a:pPr marL="469900" lvl="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2600" kern="0" dirty="0">
                <a:solidFill>
                  <a:srgbClr val="FF0000"/>
                </a:solidFill>
                <a:latin typeface="Arial"/>
                <a:ea typeface="MS PGothic" pitchFamily="34" charset="-128"/>
              </a:rPr>
              <a:t>Distributor and Supplier made Combination Packs will backorder for both On and Off Premise customers</a:t>
            </a: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altLang="en-US" kern="0" dirty="0">
              <a:solidFill>
                <a:srgbClr val="000000"/>
              </a:solidFill>
              <a:latin typeface="Arial"/>
              <a:ea typeface="MS PGothic" pitchFamily="34" charset="-128"/>
            </a:endParaRPr>
          </a:p>
          <a:p>
            <a:endParaRPr lang="en-US" dirty="0"/>
          </a:p>
        </p:txBody>
      </p:sp>
    </p:spTree>
    <p:extLst>
      <p:ext uri="{BB962C8B-B14F-4D97-AF65-F5344CB8AC3E}">
        <p14:creationId xmlns:p14="http://schemas.microsoft.com/office/powerpoint/2010/main" val="221126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Customer Service Disputes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0" lvl="0" indent="0" fontAlgn="base">
              <a:lnSpc>
                <a:spcPct val="100000"/>
              </a:lnSpc>
              <a:spcBef>
                <a:spcPct val="20000"/>
              </a:spcBef>
              <a:spcAft>
                <a:spcPct val="0"/>
              </a:spcAft>
              <a:buClr>
                <a:srgbClr val="996633"/>
              </a:buClr>
              <a:buNone/>
            </a:pPr>
            <a:r>
              <a:rPr lang="en-US" altLang="en-US" b="1" u="sng" dirty="0">
                <a:solidFill>
                  <a:srgbClr val="420000"/>
                </a:solidFill>
                <a:ea typeface="MS PGothic" panose="020B0600070205080204" pitchFamily="34" charset="-128"/>
                <a:cs typeface="+mn-cs"/>
              </a:rPr>
              <a:t>Invoice and Credit Memo Disputes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If a Customer claims to have not received an item on the invoice, </a:t>
            </a:r>
          </a:p>
          <a:p>
            <a:pPr marL="469900" lvl="1" indent="0" fontAlgn="base">
              <a:lnSpc>
                <a:spcPct val="100000"/>
              </a:lnSpc>
              <a:spcBef>
                <a:spcPct val="20000"/>
              </a:spcBef>
              <a:spcAft>
                <a:spcPct val="0"/>
              </a:spcAft>
              <a:buClr>
                <a:srgbClr val="999966"/>
              </a:buClr>
              <a:buSzPct val="75000"/>
              <a:buNone/>
            </a:pPr>
            <a:r>
              <a:rPr lang="en-US" altLang="en-US" sz="2000" kern="0" dirty="0">
                <a:solidFill>
                  <a:srgbClr val="000000"/>
                </a:solidFill>
                <a:latin typeface="Arial"/>
                <a:ea typeface="MS PGothic" pitchFamily="34" charset="-128"/>
              </a:rPr>
              <a:t>Customer Service must be provided with the standard information required for Customer Service inquires  </a:t>
            </a:r>
          </a:p>
          <a:p>
            <a:pPr marL="469900" lvl="1" indent="0" fontAlgn="base">
              <a:lnSpc>
                <a:spcPct val="100000"/>
              </a:lnSpc>
              <a:spcBef>
                <a:spcPct val="20000"/>
              </a:spcBef>
              <a:spcAft>
                <a:spcPct val="0"/>
              </a:spcAft>
              <a:buClr>
                <a:srgbClr val="999966"/>
              </a:buClr>
              <a:buSzPct val="75000"/>
              <a:buNone/>
            </a:pPr>
            <a:endParaRPr lang="en-US" altLang="en-US" sz="2000" kern="0" dirty="0">
              <a:solidFill>
                <a:srgbClr val="000000"/>
              </a:solidFill>
              <a:latin typeface="Arial"/>
              <a:ea typeface="MS PGothic" pitchFamily="34" charset="-128"/>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If a credit memo is being disputed, Customer Service must be contacted with the standard information and credit memo.  An investigation will be launched</a:t>
            </a:r>
          </a:p>
          <a:p>
            <a:endParaRPr lang="en-US" dirty="0"/>
          </a:p>
        </p:txBody>
      </p:sp>
    </p:spTree>
    <p:extLst>
      <p:ext uri="{BB962C8B-B14F-4D97-AF65-F5344CB8AC3E}">
        <p14:creationId xmlns:p14="http://schemas.microsoft.com/office/powerpoint/2010/main" val="48979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F9ED-8F7D-54AF-1E2D-9E9ED5018260}"/>
              </a:ext>
            </a:extLst>
          </p:cNvPr>
          <p:cNvSpPr>
            <a:spLocks noGrp="1"/>
          </p:cNvSpPr>
          <p:nvPr>
            <p:ph type="title"/>
          </p:nvPr>
        </p:nvSpPr>
        <p:spPr/>
        <p:txBody>
          <a:bodyPr>
            <a:normAutofit/>
          </a:bodyPr>
          <a:lstStyle/>
          <a:p>
            <a:r>
              <a:rPr lang="en-US" sz="2800" dirty="0"/>
              <a:t>Delivery Information</a:t>
            </a:r>
          </a:p>
        </p:txBody>
      </p:sp>
      <p:sp>
        <p:nvSpPr>
          <p:cNvPr id="3" name="Content Placeholder 2">
            <a:extLst>
              <a:ext uri="{FF2B5EF4-FFF2-40B4-BE49-F238E27FC236}">
                <a16:creationId xmlns:a16="http://schemas.microsoft.com/office/drawing/2014/main" id="{DDB3760B-0EEA-10FA-6764-D82B8B33F9B8}"/>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kern="0" dirty="0">
                <a:solidFill>
                  <a:srgbClr val="FF0000"/>
                </a:solidFill>
                <a:latin typeface="Arial"/>
                <a:ea typeface="MS PGothic" pitchFamily="34" charset="-128"/>
              </a:rPr>
              <a:t>Deliveries must be made to the licensed premise.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kern="0" dirty="0">
                <a:solidFill>
                  <a:srgbClr val="FF0000"/>
                </a:solidFill>
                <a:latin typeface="Arial"/>
                <a:ea typeface="MS PGothic" pitchFamily="34" charset="-128"/>
              </a:rPr>
              <a:t>Request for delivery change for a customer’s date and or delivery time window can be made by emailing </a:t>
            </a:r>
            <a:r>
              <a:rPr lang="en-US" altLang="en-US" kern="0" dirty="0">
                <a:solidFill>
                  <a:srgbClr val="FF0000"/>
                </a:solidFill>
                <a:latin typeface="Arial"/>
                <a:ea typeface="MS PGothic" pitchFamily="34" charset="-128"/>
                <a:hlinkClick r:id="rId2">
                  <a:extLst>
                    <a:ext uri="{A12FA001-AC4F-418D-AE19-62706E023703}">
                      <ahyp:hlinkClr xmlns:ahyp="http://schemas.microsoft.com/office/drawing/2018/hyperlinkcolor" val="tx"/>
                    </a:ext>
                  </a:extLst>
                </a:hlinkClick>
              </a:rPr>
              <a:t>EMNLogistics@empirenorth.onmicrosoft.com</a:t>
            </a:r>
            <a:r>
              <a:rPr lang="en-US" altLang="en-US" kern="0" dirty="0">
                <a:solidFill>
                  <a:srgbClr val="FF0000"/>
                </a:solidFill>
                <a:latin typeface="Arial"/>
                <a:ea typeface="MS PGothic" pitchFamily="34" charset="-128"/>
              </a:rPr>
              <a:t> and </a:t>
            </a:r>
            <a:r>
              <a:rPr lang="en-US" altLang="en-US" kern="0" dirty="0">
                <a:solidFill>
                  <a:srgbClr val="FF0000"/>
                </a:solidFill>
                <a:latin typeface="Arial"/>
                <a:ea typeface="MS PGothic" pitchFamily="34" charset="-128"/>
                <a:hlinkClick r:id="rId3">
                  <a:extLst>
                    <a:ext uri="{A12FA001-AC4F-418D-AE19-62706E023703}">
                      <ahyp:hlinkClr xmlns:ahyp="http://schemas.microsoft.com/office/drawing/2018/hyperlinkcolor" val="tx"/>
                    </a:ext>
                  </a:extLst>
                </a:hlinkClick>
              </a:rPr>
              <a:t>emncustomerorders@empirenorth.com</a:t>
            </a:r>
            <a:endParaRPr lang="en-US" altLang="en-US" kern="0" dirty="0">
              <a:solidFill>
                <a:srgbClr val="FF0000"/>
              </a:solidFill>
              <a:latin typeface="Arial"/>
              <a:ea typeface="MS PGothic" pitchFamily="34" charset="-128"/>
            </a:endParaRPr>
          </a:p>
          <a:p>
            <a:pPr marL="927100" lvl="1"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dirty="0">
              <a:solidFill>
                <a:srgbClr val="FF0000"/>
              </a:solidFill>
            </a:endParaRPr>
          </a:p>
        </p:txBody>
      </p:sp>
    </p:spTree>
    <p:extLst>
      <p:ext uri="{BB962C8B-B14F-4D97-AF65-F5344CB8AC3E}">
        <p14:creationId xmlns:p14="http://schemas.microsoft.com/office/powerpoint/2010/main" val="323901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10393" y="369902"/>
            <a:ext cx="8665827" cy="693469"/>
          </a:xfrm>
        </p:spPr>
        <p:txBody>
          <a:bodyPr>
            <a:noAutofit/>
          </a:bodyPr>
          <a:lstStyle/>
          <a:p>
            <a:r>
              <a:rPr lang="en-US" sz="2800" dirty="0"/>
              <a:t>Empire North’s Website: Customer Service Forms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spcBef>
                <a:spcPct val="20000"/>
              </a:spcBef>
              <a:spcAft>
                <a:spcPct val="0"/>
              </a:spcAft>
              <a:buClr>
                <a:srgbClr val="660000"/>
              </a:buClr>
              <a:buFont typeface="Wingdings" panose="05000000000000000000" pitchFamily="2" charset="2"/>
              <a:buChar char="q"/>
              <a:defRPr/>
            </a:pPr>
            <a:r>
              <a:rPr lang="en-US" altLang="en-US" sz="1800" kern="0" dirty="0">
                <a:solidFill>
                  <a:srgbClr val="000000"/>
                </a:solidFill>
                <a:latin typeface="Arial"/>
                <a:ea typeface="MS PGothic" pitchFamily="34" charset="-128"/>
                <a:cs typeface="+mn-cs"/>
              </a:rPr>
              <a:t>Customers and Sales Representatives are encouraged to request all types of Customer Service inquiries online </a:t>
            </a:r>
          </a:p>
          <a:p>
            <a:pPr marL="469900" lvl="0" indent="-469900" fontAlgn="base">
              <a:spcBef>
                <a:spcPct val="20000"/>
              </a:spcBef>
              <a:spcAft>
                <a:spcPct val="0"/>
              </a:spcAft>
              <a:buClr>
                <a:srgbClr val="660000"/>
              </a:buClr>
              <a:buFont typeface="Wingdings" panose="05000000000000000000" pitchFamily="2" charset="2"/>
              <a:buChar char="q"/>
              <a:defRPr/>
            </a:pPr>
            <a:endParaRPr lang="en-US" altLang="en-US" sz="1800" kern="0" dirty="0">
              <a:solidFill>
                <a:srgbClr val="000000"/>
              </a:solidFill>
              <a:latin typeface="Arial"/>
              <a:ea typeface="MS PGothic" pitchFamily="34" charset="-128"/>
              <a:cs typeface="+mn-cs"/>
            </a:endParaRPr>
          </a:p>
          <a:p>
            <a:pPr marL="469900" lvl="0" indent="-469900" fontAlgn="base">
              <a:spcBef>
                <a:spcPct val="20000"/>
              </a:spcBef>
              <a:spcAft>
                <a:spcPct val="0"/>
              </a:spcAft>
              <a:buClr>
                <a:srgbClr val="660000"/>
              </a:buClr>
              <a:buFont typeface="Wingdings" panose="05000000000000000000" pitchFamily="2" charset="2"/>
              <a:buChar char="q"/>
              <a:defRPr/>
            </a:pPr>
            <a:r>
              <a:rPr lang="en-US" altLang="en-US" sz="1800" kern="0" dirty="0">
                <a:solidFill>
                  <a:srgbClr val="000000"/>
                </a:solidFill>
                <a:latin typeface="Arial"/>
                <a:ea typeface="MS PGothic" pitchFamily="34" charset="-128"/>
                <a:cs typeface="+mn-cs"/>
              </a:rPr>
              <a:t>Go to </a:t>
            </a:r>
            <a:r>
              <a:rPr lang="en-US" altLang="en-US" sz="1800" kern="0" dirty="0">
                <a:solidFill>
                  <a:srgbClr val="000000"/>
                </a:solidFill>
                <a:latin typeface="Arial"/>
                <a:ea typeface="MS PGothic" pitchFamily="34" charset="-128"/>
                <a:cs typeface="+mn-cs"/>
                <a:hlinkClick r:id="rId2">
                  <a:extLst>
                    <a:ext uri="{A12FA001-AC4F-418D-AE19-62706E023703}">
                      <ahyp:hlinkClr xmlns:ahyp="http://schemas.microsoft.com/office/drawing/2018/hyperlinkcolor" val="tx"/>
                    </a:ext>
                  </a:extLst>
                </a:hlinkClick>
              </a:rPr>
              <a:t>www.empirenorth.com</a:t>
            </a:r>
            <a:endParaRPr lang="en-US" altLang="en-US" sz="1800" kern="0" dirty="0">
              <a:solidFill>
                <a:srgbClr val="000000"/>
              </a:solidFill>
              <a:latin typeface="Arial"/>
              <a:ea typeface="MS PGothic" pitchFamily="34" charset="-128"/>
              <a:cs typeface="+mn-cs"/>
            </a:endParaRPr>
          </a:p>
          <a:p>
            <a:pPr marL="469900" lvl="0" indent="-469900" fontAlgn="base">
              <a:spcBef>
                <a:spcPct val="20000"/>
              </a:spcBef>
              <a:spcAft>
                <a:spcPct val="0"/>
              </a:spcAft>
              <a:buClr>
                <a:srgbClr val="660000"/>
              </a:buClr>
              <a:buFont typeface="Wingdings" panose="05000000000000000000" pitchFamily="2" charset="2"/>
              <a:buChar char="q"/>
              <a:defRPr/>
            </a:pPr>
            <a:endParaRPr lang="en-US" altLang="en-US" sz="1800" kern="0" dirty="0">
              <a:solidFill>
                <a:srgbClr val="000000"/>
              </a:solidFill>
              <a:latin typeface="Arial"/>
              <a:ea typeface="MS PGothic" pitchFamily="34" charset="-128"/>
              <a:cs typeface="+mn-cs"/>
            </a:endParaRPr>
          </a:p>
          <a:p>
            <a:pPr marL="908050" lvl="1" indent="-436563" fontAlgn="base">
              <a:spcBef>
                <a:spcPct val="20000"/>
              </a:spcBef>
              <a:spcAft>
                <a:spcPct val="0"/>
              </a:spcAft>
              <a:buClr>
                <a:srgbClr val="999966"/>
              </a:buClr>
              <a:buFont typeface="Wingdings" panose="05000000000000000000" pitchFamily="2" charset="2"/>
              <a:buChar char="q"/>
              <a:defRPr/>
            </a:pPr>
            <a:r>
              <a:rPr lang="en-US" altLang="en-US" sz="1800" kern="0" dirty="0">
                <a:solidFill>
                  <a:srgbClr val="000000"/>
                </a:solidFill>
                <a:latin typeface="Arial"/>
                <a:ea typeface="MS PGothic" pitchFamily="34" charset="-128"/>
              </a:rPr>
              <a:t>Select the “Customer” tab, click on “Customer Service” and then select “Service Forms” to fill out the necessary fields</a:t>
            </a:r>
          </a:p>
          <a:p>
            <a:pPr marL="908050" lvl="1" indent="-436563" fontAlgn="base">
              <a:spcBef>
                <a:spcPct val="20000"/>
              </a:spcBef>
              <a:spcAft>
                <a:spcPct val="0"/>
              </a:spcAft>
              <a:buClr>
                <a:srgbClr val="999966"/>
              </a:buClr>
              <a:buFont typeface="Wingdings" panose="05000000000000000000" pitchFamily="2" charset="2"/>
              <a:buChar char="q"/>
              <a:defRPr/>
            </a:pPr>
            <a:endParaRPr lang="en-US" altLang="en-US" sz="1800" kern="0" dirty="0">
              <a:solidFill>
                <a:srgbClr val="000000"/>
              </a:solidFill>
              <a:highlight>
                <a:srgbClr val="FFFF00"/>
              </a:highlight>
              <a:latin typeface="Arial"/>
              <a:ea typeface="MS PGothic" pitchFamily="34" charset="-128"/>
            </a:endParaRPr>
          </a:p>
          <a:p>
            <a:pPr marL="471487" lvl="1" indent="0" fontAlgn="base">
              <a:spcBef>
                <a:spcPct val="20000"/>
              </a:spcBef>
              <a:spcAft>
                <a:spcPct val="0"/>
              </a:spcAft>
              <a:buClr>
                <a:srgbClr val="999966"/>
              </a:buClr>
              <a:buNone/>
              <a:defRPr/>
            </a:pPr>
            <a:endParaRPr lang="en-US" altLang="en-US" sz="1800" kern="0" dirty="0">
              <a:solidFill>
                <a:srgbClr val="000000"/>
              </a:solidFill>
              <a:latin typeface="Arial"/>
              <a:ea typeface="MS PGothic" pitchFamily="34" charset="-128"/>
            </a:endParaRPr>
          </a:p>
          <a:p>
            <a:pPr marL="908050" lvl="1" indent="-436563" fontAlgn="base">
              <a:spcBef>
                <a:spcPct val="20000"/>
              </a:spcBef>
              <a:spcAft>
                <a:spcPct val="0"/>
              </a:spcAft>
              <a:buClr>
                <a:srgbClr val="999966"/>
              </a:buClr>
              <a:buFont typeface="Wingdings" panose="05000000000000000000" pitchFamily="2" charset="2"/>
              <a:buChar char="q"/>
              <a:defRPr/>
            </a:pPr>
            <a:r>
              <a:rPr lang="en-US" altLang="en-US" sz="1800" kern="0" dirty="0">
                <a:solidFill>
                  <a:srgbClr val="000000"/>
                </a:solidFill>
                <a:latin typeface="Arial"/>
                <a:ea typeface="MS PGothic" pitchFamily="34" charset="-128"/>
              </a:rPr>
              <a:t>Policy FAQs are available on the website for future reference under “Policy and Announcements”</a:t>
            </a:r>
          </a:p>
          <a:p>
            <a:endParaRPr lang="en-US" dirty="0"/>
          </a:p>
        </p:txBody>
      </p:sp>
    </p:spTree>
    <p:extLst>
      <p:ext uri="{BB962C8B-B14F-4D97-AF65-F5344CB8AC3E}">
        <p14:creationId xmlns:p14="http://schemas.microsoft.com/office/powerpoint/2010/main" val="130175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normAutofit fontScale="90000"/>
          </a:bodyPr>
          <a:lstStyle/>
          <a:p>
            <a:r>
              <a:rPr lang="en-US" dirty="0"/>
              <a:t>Customer Service - Service Forms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80000"/>
              </a:lnSpc>
              <a:spcBef>
                <a:spcPct val="20000"/>
              </a:spcBef>
              <a:spcAft>
                <a:spcPct val="0"/>
              </a:spcAft>
              <a:buClr>
                <a:srgbClr val="660000"/>
              </a:buClr>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You can </a:t>
            </a:r>
            <a:r>
              <a:rPr lang="en-US" altLang="en-US" sz="2000" u="sng" kern="0" dirty="0">
                <a:solidFill>
                  <a:srgbClr val="000000"/>
                </a:solidFill>
                <a:latin typeface="Arial"/>
                <a:ea typeface="MS PGothic" pitchFamily="34" charset="-128"/>
                <a:cs typeface="+mn-cs"/>
              </a:rPr>
              <a:t>choose the problem</a:t>
            </a:r>
            <a:r>
              <a:rPr lang="en-US" altLang="en-US" sz="2000" kern="0" dirty="0">
                <a:solidFill>
                  <a:srgbClr val="000000"/>
                </a:solidFill>
                <a:latin typeface="Arial"/>
                <a:ea typeface="MS PGothic" pitchFamily="34" charset="-128"/>
                <a:cs typeface="+mn-cs"/>
              </a:rPr>
              <a:t> you need corrected from a drop-down menu</a:t>
            </a:r>
          </a:p>
          <a:p>
            <a:pPr marL="908050" lvl="1" indent="-436563" fontAlgn="base">
              <a:lnSpc>
                <a:spcPct val="80000"/>
              </a:lnSpc>
              <a:spcBef>
                <a:spcPct val="20000"/>
              </a:spcBef>
              <a:spcAft>
                <a:spcPct val="0"/>
              </a:spcAft>
              <a:buClr>
                <a:srgbClr val="999966"/>
              </a:buClr>
              <a:buFont typeface="Wingdings" panose="05000000000000000000" pitchFamily="2" charset="2"/>
              <a:buChar char="q"/>
              <a:defRPr/>
            </a:pPr>
            <a:r>
              <a:rPr lang="en-US" altLang="en-US" sz="2000" kern="0" dirty="0">
                <a:solidFill>
                  <a:srgbClr val="000000"/>
                </a:solidFill>
                <a:latin typeface="Arial"/>
                <a:ea typeface="MS PGothic" pitchFamily="34" charset="-128"/>
              </a:rPr>
              <a:t>Problems include…</a:t>
            </a:r>
          </a:p>
          <a:p>
            <a:pPr marL="1827213" lvl="3" indent="-438150" fontAlgn="base">
              <a:lnSpc>
                <a:spcPct val="80000"/>
              </a:lnSpc>
              <a:spcBef>
                <a:spcPct val="20000"/>
              </a:spcBef>
              <a:spcAft>
                <a:spcPct val="0"/>
              </a:spcAft>
              <a:buClr>
                <a:srgbClr val="999966"/>
              </a:buClr>
              <a:buNone/>
              <a:defRPr/>
            </a:pPr>
            <a:r>
              <a:rPr lang="en-US" altLang="en-US" sz="2000" kern="0" dirty="0">
                <a:solidFill>
                  <a:srgbClr val="000000"/>
                </a:solidFill>
                <a:latin typeface="Arial"/>
                <a:ea typeface="MS PGothic" pitchFamily="34" charset="-128"/>
              </a:rPr>
              <a:t>- Invoice Dispute		- Unsaleable</a:t>
            </a:r>
          </a:p>
          <a:p>
            <a:pPr marL="1827213" lvl="3" indent="-438150" fontAlgn="base">
              <a:lnSpc>
                <a:spcPct val="80000"/>
              </a:lnSpc>
              <a:spcBef>
                <a:spcPct val="20000"/>
              </a:spcBef>
              <a:spcAft>
                <a:spcPct val="0"/>
              </a:spcAft>
              <a:buClr>
                <a:srgbClr val="999966"/>
              </a:buClr>
              <a:buNone/>
              <a:defRPr/>
            </a:pPr>
            <a:r>
              <a:rPr lang="en-US" altLang="en-US" sz="2000" kern="0" dirty="0">
                <a:solidFill>
                  <a:srgbClr val="000000"/>
                </a:solidFill>
                <a:latin typeface="Arial"/>
                <a:ea typeface="MS PGothic" pitchFamily="34" charset="-128"/>
              </a:rPr>
              <a:t>- Ordered wrong item	- Quantity Discount Credit</a:t>
            </a:r>
          </a:p>
          <a:p>
            <a:pPr marL="1827213" lvl="3" indent="-438150" fontAlgn="base">
              <a:lnSpc>
                <a:spcPct val="80000"/>
              </a:lnSpc>
              <a:spcBef>
                <a:spcPct val="20000"/>
              </a:spcBef>
              <a:spcAft>
                <a:spcPct val="0"/>
              </a:spcAft>
              <a:buClr>
                <a:srgbClr val="999966"/>
              </a:buClr>
              <a:buNone/>
              <a:defRPr/>
            </a:pPr>
            <a:r>
              <a:rPr lang="en-US" altLang="en-US" sz="2000" kern="0" dirty="0">
                <a:solidFill>
                  <a:srgbClr val="000000"/>
                </a:solidFill>
                <a:latin typeface="Arial"/>
                <a:ea typeface="MS PGothic" pitchFamily="34" charset="-128"/>
              </a:rPr>
              <a:t>- Short on truck		- Mis-priced item</a:t>
            </a:r>
          </a:p>
          <a:p>
            <a:pPr marL="1827213" lvl="3" indent="-438150" fontAlgn="base">
              <a:lnSpc>
                <a:spcPct val="80000"/>
              </a:lnSpc>
              <a:spcBef>
                <a:spcPct val="20000"/>
              </a:spcBef>
              <a:spcAft>
                <a:spcPct val="0"/>
              </a:spcAft>
              <a:buClr>
                <a:srgbClr val="999966"/>
              </a:buClr>
              <a:buFont typeface="Wingdings" panose="05000000000000000000" pitchFamily="2" charset="2"/>
              <a:buChar char="q"/>
              <a:defRPr/>
            </a:pPr>
            <a:endParaRPr lang="en-US" altLang="en-US" sz="2000" kern="0" dirty="0">
              <a:solidFill>
                <a:srgbClr val="000000"/>
              </a:solidFill>
              <a:latin typeface="Arial"/>
              <a:ea typeface="MS PGothic" pitchFamily="34" charset="-128"/>
            </a:endParaRPr>
          </a:p>
          <a:p>
            <a:pPr marL="469900" lvl="0" indent="-469900" fontAlgn="base">
              <a:lnSpc>
                <a:spcPct val="80000"/>
              </a:lnSpc>
              <a:spcBef>
                <a:spcPct val="20000"/>
              </a:spcBef>
              <a:spcAft>
                <a:spcPct val="0"/>
              </a:spcAft>
              <a:buClr>
                <a:srgbClr val="660000"/>
              </a:buClr>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You can </a:t>
            </a:r>
            <a:r>
              <a:rPr lang="en-US" altLang="en-US" sz="2000" u="sng" kern="0" dirty="0">
                <a:solidFill>
                  <a:srgbClr val="000000"/>
                </a:solidFill>
                <a:latin typeface="Arial"/>
                <a:ea typeface="MS PGothic" pitchFamily="34" charset="-128"/>
                <a:cs typeface="+mn-cs"/>
              </a:rPr>
              <a:t>choose the action</a:t>
            </a:r>
          </a:p>
          <a:p>
            <a:pPr marL="0" lvl="0" indent="0" fontAlgn="base">
              <a:lnSpc>
                <a:spcPct val="80000"/>
              </a:lnSpc>
              <a:spcBef>
                <a:spcPct val="20000"/>
              </a:spcBef>
              <a:spcAft>
                <a:spcPct val="0"/>
              </a:spcAft>
              <a:buClr>
                <a:srgbClr val="660000"/>
              </a:buClr>
              <a:buNone/>
              <a:defRPr/>
            </a:pPr>
            <a:r>
              <a:rPr lang="en-US" altLang="en-US" sz="2000" kern="0" dirty="0">
                <a:solidFill>
                  <a:srgbClr val="000000"/>
                </a:solidFill>
                <a:latin typeface="Arial"/>
                <a:ea typeface="MS PGothic" pitchFamily="34" charset="-128"/>
                <a:cs typeface="+mn-cs"/>
              </a:rPr>
              <a:t> you want taken from a drop down</a:t>
            </a:r>
          </a:p>
          <a:p>
            <a:pPr marL="0" lvl="0" indent="0" fontAlgn="base">
              <a:lnSpc>
                <a:spcPct val="80000"/>
              </a:lnSpc>
              <a:spcBef>
                <a:spcPct val="20000"/>
              </a:spcBef>
              <a:spcAft>
                <a:spcPct val="0"/>
              </a:spcAft>
              <a:buClr>
                <a:srgbClr val="660000"/>
              </a:buClr>
              <a:buNone/>
              <a:defRPr/>
            </a:pPr>
            <a:r>
              <a:rPr lang="en-US" altLang="en-US" sz="2000" kern="0" dirty="0">
                <a:solidFill>
                  <a:srgbClr val="000000"/>
                </a:solidFill>
                <a:latin typeface="Arial"/>
                <a:ea typeface="MS PGothic" pitchFamily="34" charset="-128"/>
                <a:cs typeface="+mn-cs"/>
              </a:rPr>
              <a:t> menu and complete all required fields</a:t>
            </a:r>
          </a:p>
          <a:p>
            <a:endParaRPr lang="en-US" dirty="0"/>
          </a:p>
        </p:txBody>
      </p:sp>
      <p:pic>
        <p:nvPicPr>
          <p:cNvPr id="4" name="Picture 1">
            <a:extLst>
              <a:ext uri="{FF2B5EF4-FFF2-40B4-BE49-F238E27FC236}">
                <a16:creationId xmlns:a16="http://schemas.microsoft.com/office/drawing/2014/main" id="{AF50E703-D860-4972-8AEA-427601242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475" y="3020036"/>
            <a:ext cx="1905000" cy="31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1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Bill to /Ship to </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a:bodyPr>
          <a:lstStyle/>
          <a:p>
            <a:pPr marL="469900" lvl="0" indent="-469900" fontAlgn="base">
              <a:lnSpc>
                <a:spcPct val="80000"/>
              </a:lnSpc>
              <a:spcBef>
                <a:spcPct val="20000"/>
              </a:spcBef>
              <a:spcAft>
                <a:spcPct val="0"/>
              </a:spcAft>
              <a:buClr>
                <a:srgbClr val="660000"/>
              </a:buClr>
              <a:buFont typeface="Wingdings" panose="05000000000000000000" pitchFamily="2" charset="2"/>
              <a:buChar char="q"/>
            </a:pPr>
            <a:r>
              <a:rPr lang="en-US" altLang="en-US" sz="2000" kern="0" dirty="0">
                <a:solidFill>
                  <a:srgbClr val="000000"/>
                </a:solidFill>
                <a:latin typeface="Arial"/>
                <a:ea typeface="MS PGothic" pitchFamily="34" charset="-128"/>
                <a:cs typeface="+mn-cs"/>
              </a:rPr>
              <a:t>For customers that utilize their own warehouse to store goods</a:t>
            </a:r>
          </a:p>
          <a:p>
            <a:pPr marL="469900" lvl="0" indent="-469900" fontAlgn="base">
              <a:lnSpc>
                <a:spcPct val="80000"/>
              </a:lnSpc>
              <a:spcBef>
                <a:spcPct val="20000"/>
              </a:spcBef>
              <a:spcAft>
                <a:spcPct val="0"/>
              </a:spcAft>
              <a:buClr>
                <a:srgbClr val="660000"/>
              </a:buClr>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2000" kern="0" dirty="0">
                <a:solidFill>
                  <a:srgbClr val="000000"/>
                </a:solidFill>
                <a:latin typeface="Arial"/>
                <a:ea typeface="MS PGothic" pitchFamily="34" charset="-128"/>
              </a:rPr>
              <a:t>The Retailer must obtain a valid warehouse permit from the SLA in order for Empire North to deliver to the designated premise.</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00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2000" kern="0" dirty="0">
                <a:solidFill>
                  <a:srgbClr val="000000"/>
                </a:solidFill>
                <a:latin typeface="Arial"/>
                <a:ea typeface="MS PGothic" pitchFamily="34" charset="-128"/>
              </a:rPr>
              <a:t>In general, warehouse permits expire on 12/31/2023 (every 3 years)</a:t>
            </a:r>
          </a:p>
          <a:p>
            <a:pPr marL="471487" lvl="1" indent="0" fontAlgn="base">
              <a:lnSpc>
                <a:spcPct val="80000"/>
              </a:lnSpc>
              <a:spcBef>
                <a:spcPct val="20000"/>
              </a:spcBef>
              <a:spcAft>
                <a:spcPct val="0"/>
              </a:spcAft>
              <a:buClr>
                <a:srgbClr val="999966"/>
              </a:buClr>
              <a:buNone/>
            </a:pPr>
            <a:endParaRPr lang="en-US" altLang="en-US" sz="2000" kern="0" dirty="0">
              <a:solidFill>
                <a:srgbClr val="00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00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2000" kern="0" dirty="0">
                <a:solidFill>
                  <a:schemeClr val="tx1"/>
                </a:solidFill>
                <a:latin typeface="Arial"/>
                <a:ea typeface="MS PGothic" pitchFamily="34" charset="-128"/>
              </a:rPr>
              <a:t>An authorized person from the retailer must be present to sign for the goods delivered</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FF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FF0000"/>
              </a:solidFill>
              <a:latin typeface="Arial"/>
              <a:ea typeface="MS PGothic" pitchFamily="34" charset="-128"/>
            </a:endParaRPr>
          </a:p>
          <a:p>
            <a:endParaRPr lang="en-US" dirty="0"/>
          </a:p>
        </p:txBody>
      </p:sp>
    </p:spTree>
    <p:extLst>
      <p:ext uri="{BB962C8B-B14F-4D97-AF65-F5344CB8AC3E}">
        <p14:creationId xmlns:p14="http://schemas.microsoft.com/office/powerpoint/2010/main" val="251658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431892" y="312335"/>
            <a:ext cx="7886700" cy="693469"/>
          </a:xfrm>
        </p:spPr>
        <p:txBody>
          <a:bodyPr>
            <a:normAutofit/>
          </a:bodyPr>
          <a:lstStyle/>
          <a:p>
            <a:r>
              <a:rPr lang="en-US" altLang="en-US" sz="3000" dirty="0"/>
              <a:t>Accessing Policy/Procedure Information</a:t>
            </a:r>
            <a:endParaRPr lang="en-US" sz="3000" dirty="0"/>
          </a:p>
        </p:txBody>
      </p:sp>
      <p:sp>
        <p:nvSpPr>
          <p:cNvPr id="5" name="Content Placeholder 4">
            <a:extLst>
              <a:ext uri="{FF2B5EF4-FFF2-40B4-BE49-F238E27FC236}">
                <a16:creationId xmlns:a16="http://schemas.microsoft.com/office/drawing/2014/main" id="{7E14C92E-A017-4B97-9820-2B6F3CD9E5E4}"/>
              </a:ext>
            </a:extLst>
          </p:cNvPr>
          <p:cNvSpPr>
            <a:spLocks noGrp="1"/>
          </p:cNvSpPr>
          <p:nvPr>
            <p:ph idx="1"/>
          </p:nvPr>
        </p:nvSpPr>
        <p:spPr/>
        <p:txBody>
          <a:bodyPr/>
          <a:lstStyle/>
          <a:p>
            <a:pPr marL="285750" indent="-285750">
              <a:buFont typeface="Wingdings" panose="05000000000000000000" pitchFamily="2" charset="2"/>
              <a:buChar char="q"/>
              <a:defRPr/>
            </a:pPr>
            <a:r>
              <a:rPr lang="en-US" sz="1600" dirty="0"/>
              <a:t>Empire Merchants North policy and procedure information can be accessed from </a:t>
            </a:r>
            <a:r>
              <a:rPr lang="en-US" sz="1600" dirty="0">
                <a:hlinkClick r:id="rId2"/>
              </a:rPr>
              <a:t>www.empirenorth.com</a:t>
            </a:r>
            <a:r>
              <a:rPr lang="en-US" sz="1600" dirty="0"/>
              <a:t> by selecting the “Customer” tab</a:t>
            </a:r>
          </a:p>
          <a:p>
            <a:pPr lvl="1">
              <a:defRPr/>
            </a:pPr>
            <a:r>
              <a:rPr lang="en-US" sz="1600" dirty="0"/>
              <a:t>- New Customer Information		- Service Forms</a:t>
            </a:r>
          </a:p>
          <a:p>
            <a:pPr lvl="1">
              <a:defRPr/>
            </a:pPr>
            <a:r>
              <a:rPr lang="en-US" sz="1600" dirty="0"/>
              <a:t>- Policies and Announcements		- Pay Online</a:t>
            </a:r>
          </a:p>
          <a:p>
            <a:endParaRPr lang="en-US" dirty="0"/>
          </a:p>
        </p:txBody>
      </p:sp>
      <p:pic>
        <p:nvPicPr>
          <p:cNvPr id="6" name="Picture 1">
            <a:extLst>
              <a:ext uri="{FF2B5EF4-FFF2-40B4-BE49-F238E27FC236}">
                <a16:creationId xmlns:a16="http://schemas.microsoft.com/office/drawing/2014/main" id="{F6458BC3-3480-4117-944D-E6E1A2A9A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35" y="2594892"/>
            <a:ext cx="3867456"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a:extLst>
              <a:ext uri="{FF2B5EF4-FFF2-40B4-BE49-F238E27FC236}">
                <a16:creationId xmlns:a16="http://schemas.microsoft.com/office/drawing/2014/main" id="{A0F3C869-8D42-4A49-91DA-B215A44D3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38675" y="2832100"/>
            <a:ext cx="4219575" cy="3048000"/>
          </a:xfrm>
          <a:prstGeom prst="rect">
            <a:avLst/>
          </a:prstGeom>
        </p:spPr>
      </p:pic>
    </p:spTree>
    <p:extLst>
      <p:ext uri="{BB962C8B-B14F-4D97-AF65-F5344CB8AC3E}">
        <p14:creationId xmlns:p14="http://schemas.microsoft.com/office/powerpoint/2010/main" val="323006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342992" cy="693469"/>
          </a:xfrm>
        </p:spPr>
        <p:txBody>
          <a:bodyPr>
            <a:noAutofit/>
          </a:bodyPr>
          <a:lstStyle/>
          <a:p>
            <a:r>
              <a:rPr lang="en-US" sz="3200" dirty="0"/>
              <a:t>Limited Availability(LA) – Allocated  Items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fontScale="92500" lnSpcReduction="10000"/>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Sales determines which items are allocated and the method of allocation</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Specific quantities of allocated items are loaded into SAP by Sales/Pricing</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Allocated items can be ordered through your Sales Representative (using iPad) or by calling Customer Service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All Distributor Made and Supplier Made Combination Packages must be allocated and reported to the SLA</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chemeClr val="tx1"/>
                </a:solidFill>
                <a:latin typeface="Arial"/>
                <a:ea typeface="MS PGothic" pitchFamily="34" charset="-128"/>
                <a:cs typeface="+mn-cs"/>
              </a:rPr>
              <a:t>Limited Availability Calendar is available at </a:t>
            </a: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https://empire360.com/pages/documents/#la</a:t>
            </a:r>
            <a:endParaRPr lang="en-US" dirty="0"/>
          </a:p>
        </p:txBody>
      </p:sp>
    </p:spTree>
    <p:extLst>
      <p:ext uri="{BB962C8B-B14F-4D97-AF65-F5344CB8AC3E}">
        <p14:creationId xmlns:p14="http://schemas.microsoft.com/office/powerpoint/2010/main" val="208695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9AF2-3210-BA8A-678A-DDB0AB98B5C3}"/>
              </a:ext>
            </a:extLst>
          </p:cNvPr>
          <p:cNvSpPr>
            <a:spLocks noGrp="1"/>
          </p:cNvSpPr>
          <p:nvPr>
            <p:ph type="title"/>
          </p:nvPr>
        </p:nvSpPr>
        <p:spPr/>
        <p:txBody>
          <a:bodyPr>
            <a:normAutofit/>
          </a:bodyPr>
          <a:lstStyle/>
          <a:p>
            <a:r>
              <a:rPr lang="en-US" sz="2800" dirty="0"/>
              <a:t>Non-Alcoholic Sales</a:t>
            </a:r>
          </a:p>
        </p:txBody>
      </p:sp>
      <p:sp>
        <p:nvSpPr>
          <p:cNvPr id="3" name="Content Placeholder 2">
            <a:extLst>
              <a:ext uri="{FF2B5EF4-FFF2-40B4-BE49-F238E27FC236}">
                <a16:creationId xmlns:a16="http://schemas.microsoft.com/office/drawing/2014/main" id="{582B2033-27D0-CE14-648E-E5F1AD4FCB32}"/>
              </a:ext>
            </a:extLst>
          </p:cNvPr>
          <p:cNvSpPr>
            <a:spLocks noGrp="1"/>
          </p:cNvSpPr>
          <p:nvPr>
            <p:ph idx="1"/>
          </p:nvPr>
        </p:nvSpPr>
        <p:spPr>
          <a:xfrm>
            <a:off x="628650" y="1227282"/>
            <a:ext cx="7886700" cy="4897472"/>
          </a:xfrm>
        </p:spPr>
        <p:txBody>
          <a:bodyPr>
            <a:normAutofit fontScale="70000" lnSpcReduction="20000"/>
          </a:bodyPr>
          <a:lstStyle/>
          <a:p>
            <a:pPr marL="0" lvl="0" indent="0" fontAlgn="base">
              <a:lnSpc>
                <a:spcPct val="120000"/>
              </a:lnSpc>
              <a:spcBef>
                <a:spcPct val="20000"/>
              </a:spcBef>
              <a:spcAft>
                <a:spcPct val="0"/>
              </a:spcAft>
              <a:buClr>
                <a:srgbClr val="660000"/>
              </a:buClr>
              <a:buSzPct val="70000"/>
              <a:buNone/>
              <a:defRPr/>
            </a:pPr>
            <a:r>
              <a:rPr lang="en-US" altLang="en-US" sz="2400" kern="0" dirty="0">
                <a:solidFill>
                  <a:srgbClr val="FF0000"/>
                </a:solidFill>
                <a:latin typeface="Arial"/>
                <a:ea typeface="MS PGothic" pitchFamily="34" charset="-128"/>
              </a:rPr>
              <a:t>Per SLA Advisory, non-alcoholic wine or spirits are only available to On Premise accounts.</a:t>
            </a:r>
          </a:p>
          <a:p>
            <a:pPr marL="469900" lvl="0" indent="-469900" fontAlgn="base">
              <a:lnSpc>
                <a:spcPct val="12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FF0000"/>
                </a:solidFill>
                <a:latin typeface="Arial"/>
                <a:ea typeface="MS PGothic" pitchFamily="34" charset="-128"/>
              </a:rPr>
              <a:t>Off Premise accounts are not permitted to carry such products.</a:t>
            </a:r>
          </a:p>
          <a:p>
            <a:pPr marL="469900" lvl="0" indent="-469900" fontAlgn="base">
              <a:lnSpc>
                <a:spcPct val="12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FF0000"/>
                </a:solidFill>
                <a:latin typeface="Arial"/>
                <a:ea typeface="MS PGothic" pitchFamily="34" charset="-128"/>
              </a:rPr>
              <a:t>New Accounts – If an account does not sell alcoholic beverage, please reach out to Credit to discuss.</a:t>
            </a:r>
          </a:p>
          <a:p>
            <a:pPr marL="0" lvl="0" indent="0" fontAlgn="base">
              <a:lnSpc>
                <a:spcPct val="120000"/>
              </a:lnSpc>
              <a:spcBef>
                <a:spcPct val="20000"/>
              </a:spcBef>
              <a:spcAft>
                <a:spcPct val="0"/>
              </a:spcAft>
              <a:buClr>
                <a:srgbClr val="660000"/>
              </a:buClr>
              <a:buSzPct val="70000"/>
              <a:buNone/>
              <a:defRPr/>
            </a:pPr>
            <a:r>
              <a:rPr lang="en-US" altLang="en-US" sz="2400" kern="0" dirty="0">
                <a:solidFill>
                  <a:srgbClr val="FF0000"/>
                </a:solidFill>
                <a:latin typeface="Arial"/>
                <a:ea typeface="MS PGothic" pitchFamily="34" charset="-128"/>
              </a:rPr>
              <a:t>There will be a separate invoice for non-alcoholic products; All current fees apply to the sale of non-alcoholic products.</a:t>
            </a:r>
          </a:p>
          <a:p>
            <a:pPr marL="469900" lvl="0" indent="-469900" fontAlgn="base">
              <a:lnSpc>
                <a:spcPct val="12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FF0000"/>
                </a:solidFill>
                <a:latin typeface="Arial"/>
                <a:ea typeface="MS PGothic" pitchFamily="34" charset="-128"/>
              </a:rPr>
              <a:t>The delivery fee will be presented on the alcoholic invoice unless the customer has only ordered non-alcoholic items, then the delivery fee will be on the non-alcoholic invoice.  The total of alcoholic and non-alcoholic items are used to determine the delivery fees.</a:t>
            </a:r>
          </a:p>
          <a:p>
            <a:pPr marL="0" lvl="0" indent="0" fontAlgn="base">
              <a:lnSpc>
                <a:spcPct val="120000"/>
              </a:lnSpc>
              <a:spcBef>
                <a:spcPct val="20000"/>
              </a:spcBef>
              <a:spcAft>
                <a:spcPct val="0"/>
              </a:spcAft>
              <a:buClr>
                <a:srgbClr val="660000"/>
              </a:buClr>
              <a:buSzPct val="70000"/>
              <a:buNone/>
              <a:defRPr/>
            </a:pPr>
            <a:r>
              <a:rPr lang="en-US" altLang="en-US" sz="2400" kern="0" dirty="0">
                <a:solidFill>
                  <a:srgbClr val="FF0000"/>
                </a:solidFill>
                <a:latin typeface="Arial"/>
                <a:ea typeface="MS PGothic" pitchFamily="34" charset="-128"/>
              </a:rPr>
              <a:t>Accounts cannot be put on the default list for failure to make timely payments of the non-alcoholic items.</a:t>
            </a:r>
          </a:p>
          <a:p>
            <a:pPr marL="469900" lvl="0" indent="-469900" fontAlgn="base">
              <a:lnSpc>
                <a:spcPct val="12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FF0000"/>
                </a:solidFill>
                <a:latin typeface="Arial"/>
                <a:ea typeface="MS PGothic" pitchFamily="34" charset="-128"/>
              </a:rPr>
              <a:t>Non-Alcoholic invoices will be deemed past due on the 35</a:t>
            </a:r>
            <a:r>
              <a:rPr lang="en-US" altLang="en-US" sz="2400" kern="0" baseline="30000" dirty="0">
                <a:solidFill>
                  <a:srgbClr val="FF0000"/>
                </a:solidFill>
                <a:latin typeface="Arial"/>
                <a:ea typeface="MS PGothic" pitchFamily="34" charset="-128"/>
              </a:rPr>
              <a:t>th</a:t>
            </a:r>
            <a:r>
              <a:rPr lang="en-US" altLang="en-US" sz="2400" kern="0" dirty="0">
                <a:solidFill>
                  <a:srgbClr val="FF0000"/>
                </a:solidFill>
                <a:latin typeface="Arial"/>
                <a:ea typeface="MS PGothic" pitchFamily="34" charset="-128"/>
              </a:rPr>
              <a:t> day.  They will not be reported to the SLA, but the account will be made internal COD until the past due invoice is paid in full.</a:t>
            </a:r>
          </a:p>
          <a:p>
            <a:endParaRPr lang="en-US" dirty="0"/>
          </a:p>
        </p:txBody>
      </p:sp>
    </p:spTree>
    <p:extLst>
      <p:ext uri="{BB962C8B-B14F-4D97-AF65-F5344CB8AC3E}">
        <p14:creationId xmlns:p14="http://schemas.microsoft.com/office/powerpoint/2010/main" val="298875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686941" cy="693469"/>
          </a:xfrm>
        </p:spPr>
        <p:txBody>
          <a:bodyPr>
            <a:noAutofit/>
          </a:bodyPr>
          <a:lstStyle/>
          <a:p>
            <a:r>
              <a:rPr lang="en-US" sz="3000" dirty="0"/>
              <a:t>Customer AR/Credit Department Overview </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Empire360 and Pay by Phone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Payment Methods of Accounts Receivable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Reporting to State Liquor Authority (SLA)</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Establishing Credit Terms for Customers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Changing a Customer’s Credit Status </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Outside Collection Agency Procedures</a:t>
            </a:r>
          </a:p>
          <a:p>
            <a:endParaRPr lang="en-US" dirty="0"/>
          </a:p>
        </p:txBody>
      </p:sp>
    </p:spTree>
    <p:extLst>
      <p:ext uri="{BB962C8B-B14F-4D97-AF65-F5344CB8AC3E}">
        <p14:creationId xmlns:p14="http://schemas.microsoft.com/office/powerpoint/2010/main" val="296183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1EBC26-D459-5BD0-4814-7763616713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01228"/>
            <a:ext cx="3886200" cy="3886200"/>
          </a:xfrm>
          <a:prstGeom prst="rect">
            <a:avLst/>
          </a:prstGeom>
        </p:spPr>
      </p:pic>
      <p:sp>
        <p:nvSpPr>
          <p:cNvPr id="4" name="Content Placeholder 3">
            <a:extLst>
              <a:ext uri="{FF2B5EF4-FFF2-40B4-BE49-F238E27FC236}">
                <a16:creationId xmlns:a16="http://schemas.microsoft.com/office/drawing/2014/main" id="{BA453241-3BFA-174B-8C50-2D7EB9878D62}"/>
              </a:ext>
            </a:extLst>
          </p:cNvPr>
          <p:cNvSpPr>
            <a:spLocks noGrp="1"/>
          </p:cNvSpPr>
          <p:nvPr>
            <p:ph sz="half" idx="2"/>
          </p:nvPr>
        </p:nvSpPr>
        <p:spPr>
          <a:xfrm>
            <a:off x="4572000" y="2587924"/>
            <a:ext cx="3886200" cy="1311216"/>
          </a:xfrm>
        </p:spPr>
        <p:txBody>
          <a:bodyPr/>
          <a:lstStyle/>
          <a:p>
            <a:pPr marL="0" indent="0" algn="ctr">
              <a:buNone/>
            </a:pPr>
            <a:r>
              <a:rPr lang="en-US" b="1" dirty="0">
                <a:solidFill>
                  <a:srgbClr val="8F1838"/>
                </a:solidFill>
              </a:rPr>
              <a:t>Empire360 and</a:t>
            </a:r>
          </a:p>
          <a:p>
            <a:pPr marL="0" indent="0" algn="ctr">
              <a:buNone/>
            </a:pPr>
            <a:r>
              <a:rPr lang="en-US" b="1" dirty="0">
                <a:solidFill>
                  <a:srgbClr val="8F1838"/>
                </a:solidFill>
              </a:rPr>
              <a:t> Pay by Phone</a:t>
            </a:r>
          </a:p>
        </p:txBody>
      </p:sp>
    </p:spTree>
    <p:extLst>
      <p:ext uri="{BB962C8B-B14F-4D97-AF65-F5344CB8AC3E}">
        <p14:creationId xmlns:p14="http://schemas.microsoft.com/office/powerpoint/2010/main" val="341738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3"/>
            <a:ext cx="7886700" cy="667652"/>
          </a:xfrm>
        </p:spPr>
        <p:txBody>
          <a:bodyPr/>
          <a:lstStyle/>
          <a:p>
            <a:r>
              <a:rPr lang="en-US" dirty="0"/>
              <a:t>Empire360.com</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a:bodyPr>
          <a:lstStyle/>
          <a:p>
            <a:pPr marL="471487" lvl="1" indent="0" fontAlgn="base">
              <a:lnSpc>
                <a:spcPct val="80000"/>
              </a:lnSpc>
              <a:spcBef>
                <a:spcPct val="20000"/>
              </a:spcBef>
              <a:spcAft>
                <a:spcPct val="0"/>
              </a:spcAft>
              <a:buClr>
                <a:srgbClr val="999966"/>
              </a:buClr>
              <a:buNone/>
            </a:pPr>
            <a:endParaRPr lang="en-US" altLang="en-US" sz="2000" kern="0" dirty="0">
              <a:solidFill>
                <a:srgbClr val="FF0000"/>
              </a:solidFill>
              <a:latin typeface="Arial"/>
              <a:ea typeface="MS PGothic" pitchFamily="34" charset="-128"/>
            </a:endParaRPr>
          </a:p>
          <a:p>
            <a:endParaRPr lang="en-US" dirty="0"/>
          </a:p>
        </p:txBody>
      </p:sp>
      <p:pic>
        <p:nvPicPr>
          <p:cNvPr id="6" name="Picture 5">
            <a:extLst>
              <a:ext uri="{FF2B5EF4-FFF2-40B4-BE49-F238E27FC236}">
                <a16:creationId xmlns:a16="http://schemas.microsoft.com/office/drawing/2014/main" id="{5C86BC28-182F-F5CB-D3BE-F561C4547564}"/>
              </a:ext>
            </a:extLst>
          </p:cNvPr>
          <p:cNvPicPr>
            <a:picLocks noChangeAspect="1"/>
          </p:cNvPicPr>
          <p:nvPr/>
        </p:nvPicPr>
        <p:blipFill>
          <a:blip r:embed="rId2"/>
          <a:stretch>
            <a:fillRect/>
          </a:stretch>
        </p:blipFill>
        <p:spPr>
          <a:xfrm>
            <a:off x="880547" y="1366549"/>
            <a:ext cx="7382905" cy="4124901"/>
          </a:xfrm>
          <a:prstGeom prst="rect">
            <a:avLst/>
          </a:prstGeom>
        </p:spPr>
      </p:pic>
    </p:spTree>
    <p:extLst>
      <p:ext uri="{BB962C8B-B14F-4D97-AF65-F5344CB8AC3E}">
        <p14:creationId xmlns:p14="http://schemas.microsoft.com/office/powerpoint/2010/main" val="281804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9CA73-E750-50D5-5B38-9794A94F1E29}"/>
              </a:ext>
            </a:extLst>
          </p:cNvPr>
          <p:cNvPicPr>
            <a:picLocks noChangeAspect="1"/>
          </p:cNvPicPr>
          <p:nvPr/>
        </p:nvPicPr>
        <p:blipFill>
          <a:blip r:embed="rId2"/>
          <a:stretch>
            <a:fillRect/>
          </a:stretch>
        </p:blipFill>
        <p:spPr>
          <a:xfrm>
            <a:off x="554272" y="172528"/>
            <a:ext cx="8035456" cy="6072997"/>
          </a:xfrm>
          <a:prstGeom prst="rect">
            <a:avLst/>
          </a:prstGeom>
        </p:spPr>
      </p:pic>
    </p:spTree>
    <p:extLst>
      <p:ext uri="{BB962C8B-B14F-4D97-AF65-F5344CB8AC3E}">
        <p14:creationId xmlns:p14="http://schemas.microsoft.com/office/powerpoint/2010/main" val="82684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Empire360 – Capabilities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331"/>
            <a:ext cx="7886700" cy="4351338"/>
          </a:xfrm>
        </p:spPr>
        <p:txBody>
          <a:bodyPr>
            <a:normAutofit lnSpcReduction="10000"/>
          </a:bodyPr>
          <a:lstStyle/>
          <a:p>
            <a:pPr marL="469900" lvl="0" indent="-469900" fontAlgn="base">
              <a:lnSpc>
                <a:spcPct val="80000"/>
              </a:lnSpc>
              <a:spcBef>
                <a:spcPct val="20000"/>
              </a:spcBef>
              <a:spcAft>
                <a:spcPct val="0"/>
              </a:spcAft>
              <a:buClr>
                <a:srgbClr val="660000"/>
              </a:buClr>
              <a:buFont typeface="Wingdings" panose="05000000000000000000" pitchFamily="2" charset="2"/>
              <a:buChar char="q"/>
            </a:pPr>
            <a:r>
              <a:rPr lang="en-US" altLang="en-US" sz="2200" kern="0" dirty="0">
                <a:solidFill>
                  <a:srgbClr val="000000"/>
                </a:solidFill>
                <a:latin typeface="Arial"/>
                <a:ea typeface="MS PGothic" pitchFamily="34" charset="-128"/>
                <a:cs typeface="+mn-cs"/>
              </a:rPr>
              <a:t>Current features</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C00000"/>
                </a:solidFill>
                <a:latin typeface="Arial"/>
                <a:ea typeface="MS PGothic" pitchFamily="34" charset="-128"/>
              </a:rPr>
              <a:t>Order Online</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Assortment/Quantity Discount Pricing Information</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FF0000"/>
                </a:solidFill>
                <a:latin typeface="Arial"/>
                <a:ea typeface="MS PGothic" pitchFamily="34" charset="-128"/>
              </a:rPr>
              <a:t>Last time an Item was purchased display</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Ability to search for combination packs (combo’s)</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C00000"/>
                </a:solidFill>
                <a:latin typeface="Arial"/>
                <a:ea typeface="MS PGothic" pitchFamily="34" charset="-128"/>
              </a:rPr>
              <a:t>Order History (items previously purchased, quantity and price paid)</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C00000"/>
                </a:solidFill>
                <a:latin typeface="Arial"/>
                <a:ea typeface="MS PGothic" pitchFamily="34" charset="-128"/>
              </a:rPr>
              <a:t>View current inventory (in stock, low stock and out of stock)</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Ability to order and release B&amp;S</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View credit status</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chemeClr val="tx1"/>
                </a:solidFill>
                <a:latin typeface="Arial"/>
                <a:ea typeface="MS PGothic" pitchFamily="34" charset="-128"/>
              </a:rPr>
              <a:t>View PDF versions of invoices</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chemeClr val="tx1"/>
                </a:solidFill>
                <a:latin typeface="Arial"/>
                <a:ea typeface="MS PGothic" pitchFamily="34" charset="-128"/>
              </a:rPr>
              <a:t>Pay invoices online</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Auto Payment Scheduler</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1800" kern="0" dirty="0">
              <a:solidFill>
                <a:srgbClr val="000000"/>
              </a:solidFill>
              <a:latin typeface="Arial"/>
              <a:ea typeface="MS PGothic" pitchFamily="34" charset="-128"/>
            </a:endParaRPr>
          </a:p>
          <a:p>
            <a:pPr marL="450850" indent="-436563" fontAlgn="base">
              <a:lnSpc>
                <a:spcPct val="80000"/>
              </a:lnSpc>
              <a:spcBef>
                <a:spcPct val="20000"/>
              </a:spcBef>
              <a:spcAft>
                <a:spcPct val="0"/>
              </a:spcAft>
              <a:buClr>
                <a:srgbClr val="999966"/>
              </a:buClr>
              <a:buFont typeface="Wingdings" panose="05000000000000000000" pitchFamily="2" charset="2"/>
              <a:buChar char="q"/>
            </a:pPr>
            <a:r>
              <a:rPr lang="en-US" altLang="en-US" sz="2200" kern="0" dirty="0">
                <a:solidFill>
                  <a:srgbClr val="000000"/>
                </a:solidFill>
                <a:latin typeface="Arial"/>
                <a:ea typeface="MS PGothic" pitchFamily="34" charset="-128"/>
                <a:cs typeface="+mn-cs"/>
              </a:rPr>
              <a:t>Coming soon….</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cs typeface="+mn-cs"/>
              </a:rPr>
              <a:t>Ability to find “Where is my truck” </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cs typeface="+mn-cs"/>
              </a:rPr>
              <a:t>Order distributor combo’s </a:t>
            </a:r>
          </a:p>
          <a:p>
            <a:pPr marL="908050" lvl="1" indent="-436563" fontAlgn="base">
              <a:lnSpc>
                <a:spcPct val="8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cs typeface="+mn-cs"/>
              </a:rPr>
              <a:t>Plus, much more…</a:t>
            </a:r>
          </a:p>
          <a:p>
            <a:pPr marL="471487" lvl="1" indent="0" fontAlgn="base">
              <a:lnSpc>
                <a:spcPct val="80000"/>
              </a:lnSpc>
              <a:spcBef>
                <a:spcPct val="20000"/>
              </a:spcBef>
              <a:spcAft>
                <a:spcPct val="0"/>
              </a:spcAft>
              <a:buClr>
                <a:srgbClr val="999966"/>
              </a:buClr>
              <a:buNone/>
            </a:pPr>
            <a:endParaRPr lang="en-US" altLang="en-US" sz="2000" kern="0" dirty="0">
              <a:solidFill>
                <a:srgbClr val="FF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FF0000"/>
              </a:solidFill>
              <a:latin typeface="Arial"/>
              <a:ea typeface="MS PGothic" pitchFamily="34" charset="-128"/>
            </a:endParaRPr>
          </a:p>
          <a:p>
            <a:endParaRPr lang="en-US" dirty="0"/>
          </a:p>
        </p:txBody>
      </p:sp>
    </p:spTree>
    <p:extLst>
      <p:ext uri="{BB962C8B-B14F-4D97-AF65-F5344CB8AC3E}">
        <p14:creationId xmlns:p14="http://schemas.microsoft.com/office/powerpoint/2010/main" val="3229909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normAutofit fontScale="90000"/>
          </a:bodyPr>
          <a:lstStyle/>
          <a:p>
            <a:r>
              <a:rPr lang="en-US" dirty="0"/>
              <a:t>Empire North’s Online Homepage</a:t>
            </a:r>
          </a:p>
        </p:txBody>
      </p:sp>
      <p:pic>
        <p:nvPicPr>
          <p:cNvPr id="2050" name="Picture 1">
            <a:extLst>
              <a:ext uri="{FF2B5EF4-FFF2-40B4-BE49-F238E27FC236}">
                <a16:creationId xmlns:a16="http://schemas.microsoft.com/office/drawing/2014/main" id="{0FD62673-C1B5-FA2B-A923-E2A16FEA7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85" y="1684975"/>
            <a:ext cx="6875254" cy="261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763DDEE-3C08-7608-7609-FFB9272E0296}"/>
              </a:ext>
            </a:extLst>
          </p:cNvPr>
          <p:cNvSpPr txBox="1"/>
          <p:nvPr/>
        </p:nvSpPr>
        <p:spPr>
          <a:xfrm>
            <a:off x="2639683" y="1189507"/>
            <a:ext cx="4572000" cy="369332"/>
          </a:xfrm>
          <a:prstGeom prst="rect">
            <a:avLst/>
          </a:prstGeom>
          <a:noFill/>
        </p:spPr>
        <p:txBody>
          <a:bodyPr wrap="square">
            <a:spAutoFit/>
          </a:bodyPr>
          <a:lstStyle/>
          <a:p>
            <a:r>
              <a:rPr lang="en-US" sz="1800" b="1" u="sng" dirty="0">
                <a:solidFill>
                  <a:srgbClr val="0563C1"/>
                </a:solidFill>
                <a:effectLst/>
                <a:latin typeface="Aptos" panose="020B0004020202020204" pitchFamily="34" charset="0"/>
                <a:ea typeface="Aptos" panose="020B0004020202020204" pitchFamily="34" charset="0"/>
                <a:cs typeface="Aptos" panose="020B0004020202020204" pitchFamily="34" charset="0"/>
                <a:hlinkClick r:id="rId3"/>
              </a:rPr>
              <a:t>http://www.empire360.com</a:t>
            </a:r>
            <a:endParaRPr lang="en-US" dirty="0"/>
          </a:p>
        </p:txBody>
      </p:sp>
    </p:spTree>
    <p:extLst>
      <p:ext uri="{BB962C8B-B14F-4D97-AF65-F5344CB8AC3E}">
        <p14:creationId xmlns:p14="http://schemas.microsoft.com/office/powerpoint/2010/main" val="393606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Empire360 – Login information</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331"/>
            <a:ext cx="7886700" cy="4351338"/>
          </a:xfrm>
        </p:spPr>
        <p:txBody>
          <a:bodyPr>
            <a:normAutofit fontScale="92500" lnSpcReduction="10000"/>
          </a:bodyPr>
          <a:lstStyle/>
          <a:p>
            <a:pPr marL="469900" lvl="0" indent="-469900" fontAlgn="base">
              <a:lnSpc>
                <a:spcPct val="100000"/>
              </a:lnSpc>
              <a:spcBef>
                <a:spcPct val="20000"/>
              </a:spcBef>
              <a:spcAft>
                <a:spcPct val="0"/>
              </a:spcAft>
              <a:buClr>
                <a:srgbClr val="660000"/>
              </a:buClr>
              <a:buFont typeface="Wingdings" panose="05000000000000000000" pitchFamily="2" charset="2"/>
              <a:buChar char="q"/>
            </a:pPr>
            <a:r>
              <a:rPr lang="en-US" altLang="en-US" sz="2000" kern="0" dirty="0">
                <a:solidFill>
                  <a:srgbClr val="000000"/>
                </a:solidFill>
                <a:latin typeface="Arial"/>
                <a:ea typeface="MS PGothic" pitchFamily="34" charset="-128"/>
                <a:cs typeface="+mn-cs"/>
              </a:rPr>
              <a:t>Empire360 is f</a:t>
            </a:r>
            <a:r>
              <a:rPr lang="en-US" altLang="en-US" sz="2000" u="sng" kern="0" dirty="0">
                <a:solidFill>
                  <a:srgbClr val="000000"/>
                </a:solidFill>
                <a:latin typeface="Arial"/>
                <a:ea typeface="MS PGothic" pitchFamily="34" charset="-128"/>
                <a:cs typeface="+mn-cs"/>
              </a:rPr>
              <a:t>ree to sign up and use </a:t>
            </a:r>
            <a:r>
              <a:rPr lang="en-US" altLang="en-US" sz="2000" kern="0" dirty="0">
                <a:solidFill>
                  <a:srgbClr val="000000"/>
                </a:solidFill>
                <a:latin typeface="Arial"/>
                <a:ea typeface="MS PGothic" pitchFamily="34" charset="-128"/>
                <a:cs typeface="+mn-cs"/>
              </a:rPr>
              <a:t>if you are already an Empire Merchants North customer. </a:t>
            </a:r>
          </a:p>
          <a:p>
            <a:pPr marL="469900" lvl="0" indent="-469900" fontAlgn="base">
              <a:lnSpc>
                <a:spcPct val="100000"/>
              </a:lnSpc>
              <a:spcBef>
                <a:spcPct val="20000"/>
              </a:spcBef>
              <a:spcAft>
                <a:spcPct val="0"/>
              </a:spcAft>
              <a:buClr>
                <a:srgbClr val="660000"/>
              </a:buClr>
              <a:buFont typeface="Wingdings" panose="05000000000000000000" pitchFamily="2" charset="2"/>
              <a:buChar char="q"/>
            </a:pPr>
            <a:endParaRPr lang="en-US" altLang="en-US" sz="2000" kern="0" dirty="0">
              <a:solidFill>
                <a:srgbClr val="000000"/>
              </a:solidFill>
              <a:latin typeface="Arial"/>
              <a:ea typeface="MS PGothic" pitchFamily="34" charset="-128"/>
              <a:cs typeface="+mn-cs"/>
            </a:endParaRPr>
          </a:p>
          <a:p>
            <a:pPr marL="908050" lvl="1" indent="-436563" fontAlgn="base">
              <a:lnSpc>
                <a:spcPct val="10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If you are not a customer, you must complete the “New Account Application” process before an Empire360 account can be established.</a:t>
            </a:r>
          </a:p>
          <a:p>
            <a:pPr marL="908050" lvl="1" indent="-436563" fontAlgn="base">
              <a:lnSpc>
                <a:spcPct val="100000"/>
              </a:lnSpc>
              <a:spcBef>
                <a:spcPct val="20000"/>
              </a:spcBef>
              <a:spcAft>
                <a:spcPct val="0"/>
              </a:spcAft>
              <a:buClr>
                <a:srgbClr val="999966"/>
              </a:buClr>
              <a:buFont typeface="Wingdings" panose="05000000000000000000" pitchFamily="2" charset="2"/>
              <a:buChar char="n"/>
            </a:pPr>
            <a:r>
              <a:rPr lang="en-US" altLang="en-US" sz="1800" kern="0" dirty="0">
                <a:solidFill>
                  <a:srgbClr val="000000"/>
                </a:solidFill>
                <a:latin typeface="Arial"/>
                <a:ea typeface="MS PGothic" pitchFamily="34" charset="-128"/>
              </a:rPr>
              <a:t>Once the customer is logged in, pricing information is available. </a:t>
            </a:r>
          </a:p>
          <a:p>
            <a:pPr marL="471487" lvl="1" indent="0" fontAlgn="base">
              <a:lnSpc>
                <a:spcPct val="100000"/>
              </a:lnSpc>
              <a:spcBef>
                <a:spcPct val="20000"/>
              </a:spcBef>
              <a:spcAft>
                <a:spcPct val="0"/>
              </a:spcAft>
              <a:buClr>
                <a:srgbClr val="999966"/>
              </a:buClr>
              <a:buNone/>
            </a:pPr>
            <a:endParaRPr lang="en-US" altLang="en-US" sz="1800" kern="0" dirty="0">
              <a:solidFill>
                <a:srgbClr val="000000"/>
              </a:solidFill>
              <a:latin typeface="Arial"/>
              <a:ea typeface="MS PGothic" pitchFamily="34" charset="-128"/>
            </a:endParaRPr>
          </a:p>
          <a:p>
            <a:pPr marL="450850" indent="-436563" fontAlgn="base">
              <a:lnSpc>
                <a:spcPct val="100000"/>
              </a:lnSpc>
              <a:spcBef>
                <a:spcPct val="20000"/>
              </a:spcBef>
              <a:spcAft>
                <a:spcPct val="0"/>
              </a:spcAft>
              <a:buClr>
                <a:srgbClr val="999966"/>
              </a:buClr>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Customers and Sales Reps can log into Empire360</a:t>
            </a:r>
          </a:p>
          <a:p>
            <a:pPr marL="450850" indent="-436563" fontAlgn="base">
              <a:lnSpc>
                <a:spcPct val="100000"/>
              </a:lnSpc>
              <a:spcBef>
                <a:spcPct val="20000"/>
              </a:spcBef>
              <a:spcAft>
                <a:spcPct val="0"/>
              </a:spcAft>
              <a:buClr>
                <a:srgbClr val="999966"/>
              </a:buClr>
              <a:buFont typeface="Wingdings" panose="05000000000000000000" pitchFamily="2" charset="2"/>
              <a:buChar char="n"/>
            </a:pPr>
            <a:endParaRPr lang="en-US" altLang="en-US" sz="2400" kern="0" dirty="0">
              <a:solidFill>
                <a:srgbClr val="000000"/>
              </a:solidFill>
              <a:latin typeface="Arial"/>
              <a:ea typeface="MS PGothic" pitchFamily="34" charset="-128"/>
            </a:endParaRPr>
          </a:p>
          <a:p>
            <a:pPr marL="908050" lvl="1" indent="-436563" fontAlgn="base">
              <a:lnSpc>
                <a:spcPct val="100000"/>
              </a:lnSpc>
              <a:spcBef>
                <a:spcPct val="20000"/>
              </a:spcBef>
              <a:spcAft>
                <a:spcPct val="0"/>
              </a:spcAft>
              <a:buClr>
                <a:srgbClr val="999966"/>
              </a:buClr>
              <a:buFont typeface="Wingdings" panose="05000000000000000000" pitchFamily="2" charset="2"/>
              <a:buChar char="n"/>
            </a:pPr>
            <a:r>
              <a:rPr lang="en-US" altLang="en-US" sz="1800" u="sng" kern="0" dirty="0">
                <a:solidFill>
                  <a:srgbClr val="000000"/>
                </a:solidFill>
                <a:latin typeface="Arial"/>
                <a:ea typeface="MS PGothic" pitchFamily="34" charset="-128"/>
                <a:cs typeface="+mn-cs"/>
              </a:rPr>
              <a:t>For Customers:</a:t>
            </a:r>
            <a:r>
              <a:rPr lang="en-US" altLang="en-US" sz="1800" kern="0" dirty="0">
                <a:solidFill>
                  <a:srgbClr val="000000"/>
                </a:solidFill>
                <a:latin typeface="Arial"/>
                <a:ea typeface="MS PGothic" pitchFamily="34" charset="-128"/>
                <a:cs typeface="+mn-cs"/>
              </a:rPr>
              <a:t>  go to </a:t>
            </a:r>
            <a:r>
              <a:rPr lang="en-US" altLang="en-US" sz="1800" kern="0" dirty="0">
                <a:solidFill>
                  <a:srgbClr val="000000"/>
                </a:solidFill>
                <a:latin typeface="Arial"/>
                <a:ea typeface="MS PGothic" pitchFamily="34" charset="-128"/>
                <a:cs typeface="+mn-cs"/>
                <a:hlinkClick r:id="rId2"/>
              </a:rPr>
              <a:t>www.empire360.com</a:t>
            </a:r>
            <a:r>
              <a:rPr lang="en-US" altLang="en-US" sz="1800" kern="0" dirty="0">
                <a:solidFill>
                  <a:srgbClr val="000000"/>
                </a:solidFill>
                <a:latin typeface="Arial"/>
                <a:ea typeface="MS PGothic" pitchFamily="34" charset="-128"/>
                <a:cs typeface="+mn-cs"/>
              </a:rPr>
              <a:t> and click Log/In Sign up.  Click on “I’m a Customer”.  Enter your email and password.</a:t>
            </a:r>
          </a:p>
          <a:p>
            <a:pPr marL="908050" lvl="1" indent="-436563" fontAlgn="base">
              <a:lnSpc>
                <a:spcPct val="100000"/>
              </a:lnSpc>
              <a:spcBef>
                <a:spcPct val="20000"/>
              </a:spcBef>
              <a:spcAft>
                <a:spcPct val="0"/>
              </a:spcAft>
              <a:buClr>
                <a:srgbClr val="999966"/>
              </a:buClr>
              <a:buFont typeface="Wingdings" panose="05000000000000000000" pitchFamily="2" charset="2"/>
              <a:buChar char="n"/>
            </a:pPr>
            <a:r>
              <a:rPr lang="en-US" altLang="en-US" sz="1800" u="sng" kern="0" dirty="0">
                <a:solidFill>
                  <a:srgbClr val="000000"/>
                </a:solidFill>
                <a:latin typeface="Arial"/>
                <a:ea typeface="MS PGothic" pitchFamily="34" charset="-128"/>
                <a:cs typeface="+mn-cs"/>
              </a:rPr>
              <a:t>For Customer Service and Sales:</a:t>
            </a:r>
            <a:r>
              <a:rPr lang="en-US" altLang="en-US" sz="1800" kern="0" dirty="0">
                <a:solidFill>
                  <a:srgbClr val="000000"/>
                </a:solidFill>
                <a:latin typeface="Arial"/>
                <a:ea typeface="MS PGothic" pitchFamily="34" charset="-128"/>
                <a:cs typeface="+mn-cs"/>
              </a:rPr>
              <a:t>  go to </a:t>
            </a:r>
            <a:r>
              <a:rPr lang="en-US" altLang="en-US" sz="1800" kern="0" dirty="0">
                <a:solidFill>
                  <a:srgbClr val="000000"/>
                </a:solidFill>
                <a:latin typeface="Arial"/>
                <a:ea typeface="MS PGothic" pitchFamily="34" charset="-128"/>
                <a:cs typeface="+mn-cs"/>
                <a:hlinkClick r:id="rId2"/>
              </a:rPr>
              <a:t>www.empire360.com</a:t>
            </a:r>
            <a:r>
              <a:rPr lang="en-US" altLang="en-US" sz="1800" kern="0" dirty="0">
                <a:solidFill>
                  <a:srgbClr val="000000"/>
                </a:solidFill>
                <a:latin typeface="Arial"/>
                <a:ea typeface="MS PGothic" pitchFamily="34" charset="-128"/>
                <a:cs typeface="+mn-cs"/>
              </a:rPr>
              <a:t> and click Log In/Sign Up.  Click on “I’m a Sales Rep”.  Enter your email and password.  </a:t>
            </a:r>
          </a:p>
          <a:p>
            <a:pPr marL="471487" lvl="1" indent="0" fontAlgn="base">
              <a:lnSpc>
                <a:spcPct val="80000"/>
              </a:lnSpc>
              <a:spcBef>
                <a:spcPct val="20000"/>
              </a:spcBef>
              <a:spcAft>
                <a:spcPct val="0"/>
              </a:spcAft>
              <a:buClr>
                <a:srgbClr val="999966"/>
              </a:buClr>
              <a:buNone/>
            </a:pPr>
            <a:endParaRPr lang="en-US" altLang="en-US" sz="2000" kern="0" dirty="0">
              <a:solidFill>
                <a:srgbClr val="FF0000"/>
              </a:solidFill>
              <a:latin typeface="Arial"/>
              <a:ea typeface="MS PGothic" pitchFamily="34" charset="-128"/>
            </a:endParaRPr>
          </a:p>
          <a:p>
            <a:pPr marL="908050" lvl="1" indent="-436563" fontAlgn="base">
              <a:lnSpc>
                <a:spcPct val="80000"/>
              </a:lnSpc>
              <a:spcBef>
                <a:spcPct val="20000"/>
              </a:spcBef>
              <a:spcAft>
                <a:spcPct val="0"/>
              </a:spcAft>
              <a:buClr>
                <a:srgbClr val="999966"/>
              </a:buClr>
              <a:buFont typeface="Wingdings" panose="05000000000000000000" pitchFamily="2" charset="2"/>
              <a:buChar char="n"/>
            </a:pPr>
            <a:endParaRPr lang="en-US" altLang="en-US" sz="2000" kern="0" dirty="0">
              <a:solidFill>
                <a:srgbClr val="FF0000"/>
              </a:solidFill>
              <a:latin typeface="Arial"/>
              <a:ea typeface="MS PGothic" pitchFamily="34" charset="-128"/>
            </a:endParaRPr>
          </a:p>
          <a:p>
            <a:endParaRPr lang="en-US" dirty="0"/>
          </a:p>
        </p:txBody>
      </p:sp>
    </p:spTree>
    <p:extLst>
      <p:ext uri="{BB962C8B-B14F-4D97-AF65-F5344CB8AC3E}">
        <p14:creationId xmlns:p14="http://schemas.microsoft.com/office/powerpoint/2010/main" val="624726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342992" cy="693469"/>
          </a:xfrm>
        </p:spPr>
        <p:txBody>
          <a:bodyPr>
            <a:normAutofit/>
          </a:bodyPr>
          <a:lstStyle/>
          <a:p>
            <a:r>
              <a:rPr lang="en-US" sz="3000" dirty="0"/>
              <a:t>Invoices can be paid by calling Customer AR</a:t>
            </a:r>
          </a:p>
        </p:txBody>
      </p:sp>
      <p:pic>
        <p:nvPicPr>
          <p:cNvPr id="7" name="Content Placeholder 6">
            <a:extLst>
              <a:ext uri="{FF2B5EF4-FFF2-40B4-BE49-F238E27FC236}">
                <a16:creationId xmlns:a16="http://schemas.microsoft.com/office/drawing/2014/main" id="{DF1B6D69-7F5B-4108-A419-7A2E4D9FD44A}"/>
              </a:ext>
            </a:extLst>
          </p:cNvPr>
          <p:cNvPicPr>
            <a:picLocks noGrp="1" noChangeAspect="1"/>
          </p:cNvPicPr>
          <p:nvPr>
            <p:ph idx="1"/>
          </p:nvPr>
        </p:nvPicPr>
        <p:blipFill>
          <a:blip r:embed="rId2"/>
          <a:stretch>
            <a:fillRect/>
          </a:stretch>
        </p:blipFill>
        <p:spPr>
          <a:xfrm>
            <a:off x="597270" y="1253331"/>
            <a:ext cx="7193025" cy="4351337"/>
          </a:xfrm>
          <a:prstGeom prst="rect">
            <a:avLst/>
          </a:prstGeom>
        </p:spPr>
      </p:pic>
    </p:spTree>
    <p:extLst>
      <p:ext uri="{BB962C8B-B14F-4D97-AF65-F5344CB8AC3E}">
        <p14:creationId xmlns:p14="http://schemas.microsoft.com/office/powerpoint/2010/main" val="13950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Key Contact Numbers </a:t>
            </a:r>
          </a:p>
        </p:txBody>
      </p:sp>
      <p:graphicFrame>
        <p:nvGraphicFramePr>
          <p:cNvPr id="6" name="Content Placeholder 5">
            <a:extLst>
              <a:ext uri="{FF2B5EF4-FFF2-40B4-BE49-F238E27FC236}">
                <a16:creationId xmlns:a16="http://schemas.microsoft.com/office/drawing/2014/main" id="{A1E1F7B6-31F6-CAF4-0F08-DE2FA4D1084F}"/>
              </a:ext>
            </a:extLst>
          </p:cNvPr>
          <p:cNvGraphicFramePr>
            <a:graphicFrameLocks noGrp="1"/>
          </p:cNvGraphicFramePr>
          <p:nvPr>
            <p:ph idx="1"/>
            <p:extLst>
              <p:ext uri="{D42A27DB-BD31-4B8C-83A1-F6EECF244321}">
                <p14:modId xmlns:p14="http://schemas.microsoft.com/office/powerpoint/2010/main" val="3779607447"/>
              </p:ext>
            </p:extLst>
          </p:nvPr>
        </p:nvGraphicFramePr>
        <p:xfrm>
          <a:off x="560718" y="2122097"/>
          <a:ext cx="7724318" cy="2380892"/>
        </p:xfrm>
        <a:graphic>
          <a:graphicData uri="http://schemas.openxmlformats.org/drawingml/2006/table">
            <a:tbl>
              <a:tblPr>
                <a:tableStyleId>{5C22544A-7EE6-4342-B048-85BDC9FD1C3A}</a:tableStyleId>
              </a:tblPr>
              <a:tblGrid>
                <a:gridCol w="5098210">
                  <a:extLst>
                    <a:ext uri="{9D8B030D-6E8A-4147-A177-3AD203B41FA5}">
                      <a16:colId xmlns:a16="http://schemas.microsoft.com/office/drawing/2014/main" val="257068547"/>
                    </a:ext>
                  </a:extLst>
                </a:gridCol>
                <a:gridCol w="2626108">
                  <a:extLst>
                    <a:ext uri="{9D8B030D-6E8A-4147-A177-3AD203B41FA5}">
                      <a16:colId xmlns:a16="http://schemas.microsoft.com/office/drawing/2014/main" val="3021093550"/>
                    </a:ext>
                  </a:extLst>
                </a:gridCol>
              </a:tblGrid>
              <a:tr h="1190446">
                <a:tc>
                  <a:txBody>
                    <a:bodyPr/>
                    <a:lstStyle/>
                    <a:p>
                      <a:pPr algn="l" fontAlgn="ctr">
                        <a:buNone/>
                      </a:pPr>
                      <a:r>
                        <a:rPr lang="en-US" sz="1800" u="none" strike="noStrike" dirty="0">
                          <a:effectLst/>
                        </a:rPr>
                        <a:t>Customer Orders and Delivery Inquiries</a:t>
                      </a:r>
                      <a:endParaRPr lang="en-US" sz="18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800" u="none" strike="noStrike" dirty="0">
                          <a:effectLst/>
                        </a:rPr>
                        <a:t>1-800-724-3960 ext. 1</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58907297"/>
                  </a:ext>
                </a:extLst>
              </a:tr>
              <a:tr h="1190446">
                <a:tc>
                  <a:txBody>
                    <a:bodyPr/>
                    <a:lstStyle/>
                    <a:p>
                      <a:pPr algn="l" fontAlgn="ctr">
                        <a:buNone/>
                      </a:pPr>
                      <a:r>
                        <a:rPr lang="en-US" sz="1800" u="none" strike="noStrike" dirty="0">
                          <a:effectLst/>
                        </a:rPr>
                        <a:t>Account Balance, Invoice Questions, Pay by Phone, Payments Due or Pending Credit</a:t>
                      </a:r>
                      <a:endParaRPr lang="en-US" sz="18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800" u="none" strike="noStrike" dirty="0">
                          <a:effectLst/>
                        </a:rPr>
                        <a:t>1-800-724-3960 ext. 3</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08880328"/>
                  </a:ext>
                </a:extLst>
              </a:tr>
            </a:tbl>
          </a:graphicData>
        </a:graphic>
      </p:graphicFrame>
    </p:spTree>
    <p:extLst>
      <p:ext uri="{BB962C8B-B14F-4D97-AF65-F5344CB8AC3E}">
        <p14:creationId xmlns:p14="http://schemas.microsoft.com/office/powerpoint/2010/main" val="80670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Pay by Phone</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895968"/>
          </a:xfrm>
        </p:spPr>
        <p:txBody>
          <a:bodyPr>
            <a:normAutofit fontScale="92500"/>
          </a:bodyPr>
          <a:lstStyle/>
          <a:p>
            <a:pPr marL="469900" lvl="0" indent="-469900"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b="1" kern="0" dirty="0">
                <a:solidFill>
                  <a:srgbClr val="000000"/>
                </a:solidFill>
                <a:latin typeface="Arial"/>
                <a:ea typeface="MS PGothic" pitchFamily="34" charset="-128"/>
                <a:cs typeface="+mn-cs"/>
              </a:rPr>
              <a:t>Allows Customers to pay their invoices over the phone</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Call the Customer Accounts Receivable (AR) Dept. at        1-800-724-3960 ext. 3</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Customer can instruct the Customer AR rep to make a payment for the same day or to schedule a future payment</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Can pay invoices as well as make on account payments</a:t>
            </a:r>
          </a:p>
          <a:p>
            <a:pPr marL="471487" lvl="1" indent="0" eaLnBrk="0" fontAlgn="base" hangingPunct="0">
              <a:lnSpc>
                <a:spcPct val="100000"/>
              </a:lnSpc>
              <a:spcBef>
                <a:spcPct val="20000"/>
              </a:spcBef>
              <a:spcAft>
                <a:spcPct val="0"/>
              </a:spcAft>
              <a:buClr>
                <a:srgbClr val="999966"/>
              </a:buClr>
              <a:buSzPct val="75000"/>
              <a:buNone/>
              <a:defRPr/>
            </a:pPr>
            <a:endParaRPr lang="en-US" altLang="en-US" sz="2200" kern="0" dirty="0">
              <a:solidFill>
                <a:srgbClr val="000000"/>
              </a:solidFill>
              <a:latin typeface="Arial"/>
              <a:ea typeface="MS PGothic" pitchFamily="34" charset="-128"/>
            </a:endParaRPr>
          </a:p>
          <a:p>
            <a:pPr marL="469900" lvl="0" indent="-469900"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b="1" kern="0" dirty="0">
                <a:solidFill>
                  <a:srgbClr val="000000"/>
                </a:solidFill>
                <a:latin typeface="Arial"/>
                <a:ea typeface="MS PGothic" pitchFamily="34" charset="-128"/>
                <a:cs typeface="+mn-cs"/>
              </a:rPr>
              <a:t>Secure process</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Banking information needs to be provided </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Inbound phone calls are recorded to document transaction</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rgbClr val="000000"/>
                </a:solidFill>
                <a:latin typeface="Arial"/>
                <a:ea typeface="MS PGothic" pitchFamily="34" charset="-128"/>
              </a:rPr>
              <a:t>Customer’s PIN Code will need to be provided to validate identity</a:t>
            </a:r>
          </a:p>
          <a:p>
            <a:pPr marL="908050" lvl="1" indent="-436563" eaLnBrk="0" fontAlgn="base" hangingPunct="0">
              <a:lnSpc>
                <a:spcPct val="100000"/>
              </a:lnSpc>
              <a:spcBef>
                <a:spcPct val="20000"/>
              </a:spcBef>
              <a:spcAft>
                <a:spcPct val="0"/>
              </a:spcAft>
              <a:buClr>
                <a:srgbClr val="660000"/>
              </a:buClr>
              <a:buSzPct val="75000"/>
              <a:buFont typeface="Wingdings" panose="05000000000000000000" pitchFamily="2" charset="2"/>
              <a:buChar char="q"/>
              <a:defRPr/>
            </a:pPr>
            <a:r>
              <a:rPr lang="en-US" altLang="en-US" sz="2200" kern="0" dirty="0">
                <a:solidFill>
                  <a:schemeClr val="tx1"/>
                </a:solidFill>
                <a:latin typeface="Arial"/>
                <a:ea typeface="MS PGothic" pitchFamily="34" charset="-128"/>
              </a:rPr>
              <a:t>Customer must have a signed ACH enrollment form on file</a:t>
            </a:r>
            <a:endParaRPr lang="en-US" dirty="0">
              <a:solidFill>
                <a:schemeClr val="tx1"/>
              </a:solidFill>
            </a:endParaRPr>
          </a:p>
        </p:txBody>
      </p:sp>
    </p:spTree>
    <p:extLst>
      <p:ext uri="{BB962C8B-B14F-4D97-AF65-F5344CB8AC3E}">
        <p14:creationId xmlns:p14="http://schemas.microsoft.com/office/powerpoint/2010/main" val="3921037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Benefits of “pay by phone”</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368300" lvl="0" indent="-342900" eaLnBrk="0" fontAlgn="base" hangingPunct="0">
              <a:lnSpc>
                <a:spcPct val="100000"/>
              </a:lnSpc>
              <a:spcBef>
                <a:spcPts val="300"/>
              </a:spcBef>
              <a:spcAft>
                <a:spcPct val="0"/>
              </a:spcAft>
              <a:buClr>
                <a:srgbClr val="660000"/>
              </a:buClr>
              <a:buSzPct val="75000"/>
              <a:buFont typeface="Wingdings" panose="05000000000000000000" pitchFamily="2" charset="2"/>
              <a:buChar char="q"/>
              <a:defRPr/>
            </a:pPr>
            <a:r>
              <a:rPr lang="en-US" sz="2200" b="1" kern="0" dirty="0">
                <a:solidFill>
                  <a:prstClr val="black"/>
                </a:solidFill>
                <a:latin typeface="Arial"/>
                <a:ea typeface="MS PGothic" pitchFamily="34" charset="-128"/>
                <a:cs typeface="+mn-cs"/>
              </a:rPr>
              <a:t>All the same benefits of Empire North’s </a:t>
            </a:r>
            <a:r>
              <a:rPr lang="en-US" sz="2200" b="1" kern="0" dirty="0">
                <a:solidFill>
                  <a:schemeClr val="tx1"/>
                </a:solidFill>
                <a:latin typeface="Arial"/>
                <a:ea typeface="MS PGothic" pitchFamily="34" charset="-128"/>
                <a:cs typeface="+mn-cs"/>
              </a:rPr>
              <a:t>“Pay Online”</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Convenience  </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Easy to use</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No need for sales reps to pick up check</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No last-minute overnight mail</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Can schedule payments</a:t>
            </a:r>
          </a:p>
          <a:p>
            <a:pPr marL="806450" lvl="1" indent="-342900" eaLnBrk="0" fontAlgn="base" hangingPunct="0">
              <a:lnSpc>
                <a:spcPct val="100000"/>
              </a:lnSpc>
              <a:spcBef>
                <a:spcPts val="300"/>
              </a:spcBef>
              <a:spcAft>
                <a:spcPct val="0"/>
              </a:spcAft>
              <a:buClr>
                <a:srgbClr val="999966"/>
              </a:buClr>
              <a:buSzPct val="75000"/>
              <a:buFont typeface="Wingdings" panose="05000000000000000000" pitchFamily="2" charset="2"/>
              <a:buChar char="n"/>
              <a:defRPr/>
            </a:pPr>
            <a:r>
              <a:rPr lang="en-US" sz="2200" kern="0" dirty="0">
                <a:solidFill>
                  <a:prstClr val="black"/>
                </a:solidFill>
                <a:latin typeface="Arial"/>
                <a:ea typeface="MS PGothic" pitchFamily="34" charset="-128"/>
              </a:rPr>
              <a:t>Self Service</a:t>
            </a:r>
          </a:p>
          <a:p>
            <a:pPr marL="793750" lvl="1" indent="-342900" eaLnBrk="0" fontAlgn="base" hangingPunct="0">
              <a:lnSpc>
                <a:spcPct val="100000"/>
              </a:lnSpc>
              <a:spcBef>
                <a:spcPts val="300"/>
              </a:spcBef>
              <a:spcAft>
                <a:spcPct val="0"/>
              </a:spcAft>
              <a:buClr>
                <a:srgbClr val="660000"/>
              </a:buClr>
              <a:buSzPct val="75000"/>
              <a:buFont typeface="Wingdings" panose="05000000000000000000" pitchFamily="2" charset="2"/>
              <a:buChar char="q"/>
              <a:defRPr/>
            </a:pPr>
            <a:endParaRPr lang="en-US" sz="2200" b="1" kern="0" dirty="0">
              <a:solidFill>
                <a:srgbClr val="FF0000"/>
              </a:solidFill>
              <a:latin typeface="Arial"/>
              <a:ea typeface="MS PGothic" pitchFamily="34" charset="-128"/>
            </a:endParaRPr>
          </a:p>
          <a:p>
            <a:pPr marL="355600" lvl="0" indent="-342900" eaLnBrk="0" fontAlgn="base" hangingPunct="0">
              <a:lnSpc>
                <a:spcPct val="100000"/>
              </a:lnSpc>
              <a:spcBef>
                <a:spcPts val="300"/>
              </a:spcBef>
              <a:spcAft>
                <a:spcPct val="0"/>
              </a:spcAft>
              <a:buClr>
                <a:srgbClr val="660000"/>
              </a:buClr>
              <a:buSzPct val="70000"/>
              <a:buFont typeface="Wingdings" panose="05000000000000000000" pitchFamily="2" charset="2"/>
              <a:buChar char="q"/>
              <a:defRPr/>
            </a:pPr>
            <a:r>
              <a:rPr lang="en-US" sz="2200" b="1" kern="0" dirty="0">
                <a:solidFill>
                  <a:srgbClr val="000000"/>
                </a:solidFill>
                <a:latin typeface="Arial"/>
                <a:ea typeface="MS PGothic" pitchFamily="34" charset="-128"/>
                <a:cs typeface="+mn-cs"/>
              </a:rPr>
              <a:t>Retailers can pay invoices as needed over the phone </a:t>
            </a:r>
            <a:r>
              <a:rPr lang="en-US" sz="2200" b="1" u="sng" kern="0" dirty="0">
                <a:solidFill>
                  <a:srgbClr val="000000"/>
                </a:solidFill>
                <a:latin typeface="Arial"/>
                <a:ea typeface="MS PGothic" pitchFamily="34" charset="-128"/>
                <a:cs typeface="+mn-cs"/>
              </a:rPr>
              <a:t>up to 5:00pm</a:t>
            </a:r>
          </a:p>
          <a:p>
            <a:endParaRPr lang="en-US" dirty="0"/>
          </a:p>
        </p:txBody>
      </p:sp>
    </p:spTree>
    <p:extLst>
      <p:ext uri="{BB962C8B-B14F-4D97-AF65-F5344CB8AC3E}">
        <p14:creationId xmlns:p14="http://schemas.microsoft.com/office/powerpoint/2010/main" val="414150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477216" cy="693469"/>
          </a:xfrm>
        </p:spPr>
        <p:txBody>
          <a:bodyPr>
            <a:normAutofit/>
          </a:bodyPr>
          <a:lstStyle/>
          <a:p>
            <a:r>
              <a:rPr lang="en-US" sz="3000" dirty="0"/>
              <a:t>Payment Methods at Empire Merchants North</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778522"/>
          </a:xfrm>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kern="0" dirty="0">
                <a:solidFill>
                  <a:srgbClr val="000000"/>
                </a:solidFill>
                <a:latin typeface="Arial"/>
                <a:ea typeface="MS PGothic" pitchFamily="34" charset="-128"/>
                <a:cs typeface="+mn-cs"/>
              </a:rPr>
              <a:t>Payments can be received via US Mail, overnight services, courier, directly from Sales Representatives or Drivers and electronically. </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8F1838"/>
                </a:solidFill>
                <a:latin typeface="Arial"/>
                <a:ea typeface="MS PGothic" pitchFamily="34" charset="-128"/>
              </a:rPr>
              <a:t>Empire360.com</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Pay by Phone</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Corporate Check</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Bank Check</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ü"/>
            </a:pPr>
            <a:r>
              <a:rPr lang="en-US" altLang="en-US" kern="0" dirty="0">
                <a:solidFill>
                  <a:srgbClr val="000000"/>
                </a:solidFill>
                <a:latin typeface="Arial"/>
                <a:ea typeface="MS PGothic" pitchFamily="34" charset="-128"/>
              </a:rPr>
              <a:t>Money Order</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kern="0" dirty="0">
                <a:solidFill>
                  <a:srgbClr val="000000"/>
                </a:solidFill>
                <a:latin typeface="Arial"/>
                <a:ea typeface="MS PGothic" pitchFamily="34" charset="-128"/>
                <a:cs typeface="+mn-cs"/>
              </a:rPr>
              <a:t>All payments must have the same name as their liquor license. Third party payments are not accepted.</a:t>
            </a:r>
          </a:p>
          <a:p>
            <a:endParaRPr lang="en-US" dirty="0"/>
          </a:p>
        </p:txBody>
      </p:sp>
    </p:spTree>
    <p:extLst>
      <p:ext uri="{BB962C8B-B14F-4D97-AF65-F5344CB8AC3E}">
        <p14:creationId xmlns:p14="http://schemas.microsoft.com/office/powerpoint/2010/main" val="318893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NYSLA – Default Reporting</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lnSpcReduction="10000"/>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1800" kern="0" dirty="0">
                <a:solidFill>
                  <a:srgbClr val="000000"/>
                </a:solidFill>
                <a:latin typeface="Arial"/>
                <a:ea typeface="MS PGothic" pitchFamily="34" charset="-128"/>
                <a:cs typeface="+mn-cs"/>
              </a:rPr>
              <a:t>It is the responsibility of the Customer AR Department to comply with </a:t>
            </a:r>
            <a:r>
              <a:rPr lang="en-US" altLang="en-US" sz="1800" b="1" kern="0" dirty="0">
                <a:solidFill>
                  <a:srgbClr val="000000"/>
                </a:solidFill>
                <a:latin typeface="Arial"/>
                <a:ea typeface="MS PGothic" pitchFamily="34" charset="-128"/>
                <a:cs typeface="+mn-cs"/>
              </a:rPr>
              <a:t>New York State Liquor Authority (NYSLA)</a:t>
            </a:r>
            <a:r>
              <a:rPr lang="en-US" altLang="en-US" sz="1800" kern="0" dirty="0">
                <a:solidFill>
                  <a:srgbClr val="000000"/>
                </a:solidFill>
                <a:latin typeface="Arial"/>
                <a:ea typeface="MS PGothic" pitchFamily="34" charset="-128"/>
                <a:cs typeface="+mn-cs"/>
              </a:rPr>
              <a:t> regulations.</a:t>
            </a:r>
          </a:p>
          <a:p>
            <a:pPr marL="0" lvl="0" indent="0" fontAlgn="base">
              <a:lnSpc>
                <a:spcPct val="100000"/>
              </a:lnSpc>
              <a:spcBef>
                <a:spcPct val="20000"/>
              </a:spcBef>
              <a:spcAft>
                <a:spcPct val="0"/>
              </a:spcAft>
              <a:buClr>
                <a:srgbClr val="660000"/>
              </a:buClr>
              <a:buSzPct val="70000"/>
              <a:buNone/>
              <a:defRPr/>
            </a:pPr>
            <a:endParaRPr lang="en-US" altLang="en-US" sz="18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1800" kern="0" dirty="0">
                <a:solidFill>
                  <a:srgbClr val="000000"/>
                </a:solidFill>
                <a:latin typeface="Arial"/>
                <a:ea typeface="MS PGothic" pitchFamily="34" charset="-128"/>
                <a:cs typeface="+mn-cs"/>
              </a:rPr>
              <a:t>Customers will be reported to NYSLA under the following conditions:</a:t>
            </a:r>
          </a:p>
          <a:p>
            <a:pPr marL="908050" lvl="1" indent="-436563" fontAlgn="base">
              <a:lnSpc>
                <a:spcPct val="100000"/>
              </a:lnSpc>
              <a:spcBef>
                <a:spcPct val="20000"/>
              </a:spcBef>
              <a:spcAft>
                <a:spcPct val="0"/>
              </a:spcAft>
              <a:buClr>
                <a:srgbClr val="660000"/>
              </a:buClr>
              <a:buSzPct val="75000"/>
              <a:buFont typeface="Wingdings" panose="05000000000000000000" pitchFamily="2" charset="2"/>
              <a:buChar char="n"/>
              <a:defRPr/>
            </a:pPr>
            <a:r>
              <a:rPr lang="en-US" altLang="en-US" sz="1800" kern="0" dirty="0">
                <a:solidFill>
                  <a:srgbClr val="000000"/>
                </a:solidFill>
                <a:latin typeface="Arial"/>
                <a:ea typeface="MS PGothic" pitchFamily="34" charset="-128"/>
              </a:rPr>
              <a:t>Payment is not received </a:t>
            </a:r>
            <a:r>
              <a:rPr lang="en-US" altLang="en-US" sz="1800" kern="0" dirty="0">
                <a:solidFill>
                  <a:schemeClr val="tx1"/>
                </a:solidFill>
                <a:latin typeface="Arial"/>
                <a:ea typeface="MS PGothic" pitchFamily="34" charset="-128"/>
              </a:rPr>
              <a:t>for the invoice amount and delivery fees</a:t>
            </a:r>
            <a:r>
              <a:rPr lang="en-US" altLang="en-US" sz="1800" kern="0" dirty="0">
                <a:solidFill>
                  <a:srgbClr val="FF0000"/>
                </a:solidFill>
                <a:latin typeface="Arial"/>
                <a:ea typeface="MS PGothic" pitchFamily="34" charset="-128"/>
              </a:rPr>
              <a:t> </a:t>
            </a:r>
            <a:r>
              <a:rPr lang="en-US" altLang="en-US" sz="1800" kern="0" dirty="0">
                <a:solidFill>
                  <a:srgbClr val="000000"/>
                </a:solidFill>
                <a:latin typeface="Arial"/>
                <a:ea typeface="MS PGothic" pitchFamily="34" charset="-128"/>
              </a:rPr>
              <a:t>from any Customer according to the NYSLA credit calendar schedule. The type of reports issued are:</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defRPr/>
            </a:pPr>
            <a:r>
              <a:rPr lang="en-US" altLang="en-US" sz="1800" kern="0" dirty="0">
                <a:solidFill>
                  <a:srgbClr val="000000"/>
                </a:solidFill>
                <a:latin typeface="Arial"/>
                <a:ea typeface="MS PGothic" pitchFamily="34" charset="-128"/>
              </a:rPr>
              <a:t>Delinquent report </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defRPr/>
            </a:pPr>
            <a:r>
              <a:rPr lang="en-US" altLang="en-US" sz="1800" kern="0" dirty="0">
                <a:solidFill>
                  <a:srgbClr val="000000"/>
                </a:solidFill>
                <a:latin typeface="Arial"/>
                <a:ea typeface="MS PGothic" pitchFamily="34" charset="-128"/>
              </a:rPr>
              <a:t>Report in Dispute</a:t>
            </a:r>
          </a:p>
          <a:p>
            <a:pPr marL="757237" lvl="1" indent="-285750" fontAlgn="base">
              <a:lnSpc>
                <a:spcPct val="100000"/>
              </a:lnSpc>
              <a:spcBef>
                <a:spcPct val="20000"/>
              </a:spcBef>
              <a:spcAft>
                <a:spcPct val="0"/>
              </a:spcAft>
              <a:buClr>
                <a:srgbClr val="660000"/>
              </a:buClr>
              <a:buSzPct val="75000"/>
              <a:buFont typeface="Wingdings" panose="05000000000000000000" pitchFamily="2" charset="2"/>
              <a:buChar char="n"/>
              <a:defRPr/>
            </a:pPr>
            <a:r>
              <a:rPr lang="en-US" altLang="en-US" sz="1800" kern="0" dirty="0">
                <a:solidFill>
                  <a:srgbClr val="000000"/>
                </a:solidFill>
                <a:latin typeface="Arial"/>
                <a:ea typeface="MS PGothic" pitchFamily="34" charset="-128"/>
              </a:rPr>
              <a:t>Check/Electronic payment is returned unpaid.	</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defRPr/>
            </a:pPr>
            <a:r>
              <a:rPr lang="en-US" altLang="en-US" sz="1800" kern="0" dirty="0">
                <a:solidFill>
                  <a:srgbClr val="000000"/>
                </a:solidFill>
                <a:latin typeface="Arial"/>
                <a:ea typeface="MS PGothic" pitchFamily="34" charset="-128"/>
              </a:rPr>
              <a:t>Returned check will be subject to a $30 fee</a:t>
            </a:r>
          </a:p>
          <a:p>
            <a:pPr marL="909637" lvl="2" indent="0" fontAlgn="base">
              <a:lnSpc>
                <a:spcPct val="100000"/>
              </a:lnSpc>
              <a:spcBef>
                <a:spcPct val="20000"/>
              </a:spcBef>
              <a:spcAft>
                <a:spcPct val="0"/>
              </a:spcAft>
              <a:buClr>
                <a:srgbClr val="660000"/>
              </a:buClr>
              <a:buSzPct val="65000"/>
              <a:buNone/>
              <a:defRPr/>
            </a:pPr>
            <a:endParaRPr lang="en-US" altLang="en-US" sz="1800" kern="0" dirty="0">
              <a:solidFill>
                <a:srgbClr val="000000"/>
              </a:solidFill>
              <a:latin typeface="Arial"/>
              <a:ea typeface="MS PGothic" pitchFamily="34" charset="-128"/>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1800" kern="0" dirty="0">
                <a:solidFill>
                  <a:srgbClr val="000000"/>
                </a:solidFill>
                <a:latin typeface="Arial"/>
                <a:ea typeface="MS PGothic" pitchFamily="34" charset="-128"/>
                <a:cs typeface="+mn-cs"/>
              </a:rPr>
              <a:t>Published interest and service charges will continue to be assessed on all delinquent balances.</a:t>
            </a:r>
            <a:endParaRPr lang="en-US" altLang="en-US" sz="1800" b="1" kern="0" dirty="0">
              <a:solidFill>
                <a:srgbClr val="000000"/>
              </a:solidFill>
              <a:latin typeface="Arial"/>
              <a:ea typeface="MS PGothic" pitchFamily="34" charset="-128"/>
              <a:cs typeface="+mn-cs"/>
            </a:endParaRPr>
          </a:p>
          <a:p>
            <a:endParaRPr lang="en-US" dirty="0"/>
          </a:p>
        </p:txBody>
      </p:sp>
    </p:spTree>
    <p:extLst>
      <p:ext uri="{BB962C8B-B14F-4D97-AF65-F5344CB8AC3E}">
        <p14:creationId xmlns:p14="http://schemas.microsoft.com/office/powerpoint/2010/main" val="81834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426882" cy="693469"/>
          </a:xfrm>
        </p:spPr>
        <p:txBody>
          <a:bodyPr>
            <a:normAutofit/>
          </a:bodyPr>
          <a:lstStyle/>
          <a:p>
            <a:r>
              <a:rPr lang="en-US" sz="3200" dirty="0"/>
              <a:t>NYSLA – Default Reporting (Continued)</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i="1" u="sng" kern="0" dirty="0">
                <a:solidFill>
                  <a:srgbClr val="000000"/>
                </a:solidFill>
                <a:latin typeface="Arial"/>
                <a:ea typeface="MS PGothic" pitchFamily="34" charset="-128"/>
                <a:cs typeface="+mn-cs"/>
              </a:rPr>
              <a:t>If payment for an invoice is not received  by the due date</a:t>
            </a:r>
            <a:r>
              <a:rPr lang="en-US" altLang="en-US" sz="1800" kern="0" dirty="0">
                <a:solidFill>
                  <a:srgbClr val="000000"/>
                </a:solidFill>
                <a:latin typeface="Arial"/>
                <a:ea typeface="MS PGothic" pitchFamily="34" charset="-128"/>
                <a:cs typeface="+mn-cs"/>
              </a:rPr>
              <a:t>: </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Customer will be reported to the NYSLA as “Delinquent” as specified by the SLA.</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Customer is put on COD credit status.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Payments for COD invoices must be received on the date the goods are delivered.</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000" b="1" i="1" u="sng"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i="1" u="sng" kern="0" dirty="0">
                <a:solidFill>
                  <a:srgbClr val="000000"/>
                </a:solidFill>
                <a:latin typeface="Arial"/>
                <a:ea typeface="MS PGothic" pitchFamily="34" charset="-128"/>
                <a:cs typeface="+mn-cs"/>
              </a:rPr>
              <a:t>If payment is received but a small balance remains unpaid:</a:t>
            </a:r>
          </a:p>
          <a:p>
            <a:pPr marL="908050" lvl="1" indent="-436563" fontAlgn="base">
              <a:lnSpc>
                <a:spcPct val="100000"/>
              </a:lnSpc>
              <a:spcBef>
                <a:spcPct val="20000"/>
              </a:spcBef>
              <a:spcAft>
                <a:spcPct val="0"/>
              </a:spcAft>
              <a:buClr>
                <a:srgbClr val="999966"/>
              </a:buClr>
              <a:buSzPct val="140000"/>
              <a:buFont typeface="Wingdings" panose="05000000000000000000" pitchFamily="2" charset="2"/>
              <a:buChar char="§"/>
            </a:pPr>
            <a:r>
              <a:rPr lang="en-US" altLang="en-US" sz="1800" kern="0" dirty="0">
                <a:solidFill>
                  <a:schemeClr val="tx1"/>
                </a:solidFill>
                <a:latin typeface="Arial"/>
                <a:ea typeface="MS PGothic" pitchFamily="34" charset="-128"/>
              </a:rPr>
              <a:t>Customer will automatically be considered “In Dispute”.</a:t>
            </a:r>
            <a:endParaRPr lang="en-US" altLang="en-US" sz="2000" kern="0" dirty="0">
              <a:solidFill>
                <a:schemeClr val="tx1"/>
              </a:solidFill>
              <a:latin typeface="Arial"/>
              <a:ea typeface="MS PGothic" pitchFamily="34" charset="-128"/>
            </a:endParaRP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The Customer credit status will remain unchanged.</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If the disputed amount is not resolved within 7 calendar days of the delivery date, the Customer will be reported as “Delinquent”.</a:t>
            </a:r>
          </a:p>
          <a:p>
            <a:endParaRPr lang="en-US" dirty="0"/>
          </a:p>
        </p:txBody>
      </p:sp>
    </p:spTree>
    <p:extLst>
      <p:ext uri="{BB962C8B-B14F-4D97-AF65-F5344CB8AC3E}">
        <p14:creationId xmlns:p14="http://schemas.microsoft.com/office/powerpoint/2010/main" val="326783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SLA – Issuing Default Notices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398336" y="1253162"/>
            <a:ext cx="8253958" cy="4929524"/>
          </a:xfrm>
        </p:spPr>
        <p:txBody>
          <a:bodyPr>
            <a:normAutofit/>
          </a:bodyPr>
          <a:lstStyle/>
          <a:p>
            <a:pPr marL="469900" lvl="0" indent="-469900" fontAlgn="base">
              <a:spcBef>
                <a:spcPct val="20000"/>
              </a:spcBef>
              <a:spcAft>
                <a:spcPct val="0"/>
              </a:spcAft>
              <a:buClr>
                <a:srgbClr val="660000"/>
              </a:buClr>
              <a:buSzPct val="70000"/>
              <a:buNone/>
            </a:pPr>
            <a:r>
              <a:rPr lang="en-US" altLang="en-US" sz="2200" b="1" i="1" kern="0" dirty="0">
                <a:solidFill>
                  <a:srgbClr val="000000"/>
                </a:solidFill>
                <a:latin typeface="Arial"/>
                <a:ea typeface="MS PGothic" pitchFamily="34" charset="-128"/>
                <a:cs typeface="+mn-cs"/>
              </a:rPr>
              <a:t> </a:t>
            </a:r>
            <a:r>
              <a:rPr lang="en-US" altLang="en-US" sz="2200" b="1" u="sng" kern="0" dirty="0">
                <a:solidFill>
                  <a:srgbClr val="000000"/>
                </a:solidFill>
                <a:latin typeface="Arial"/>
                <a:ea typeface="MS PGothic" pitchFamily="34" charset="-128"/>
                <a:cs typeface="+mn-cs"/>
              </a:rPr>
              <a:t>Issuing Notices of Payment (on default balance) to NYSLA </a:t>
            </a:r>
          </a:p>
          <a:p>
            <a:pPr marL="469900" lvl="0" indent="-469900" fontAlgn="base">
              <a:spcBef>
                <a:spcPct val="20000"/>
              </a:spcBef>
              <a:spcAft>
                <a:spcPct val="0"/>
              </a:spcAft>
              <a:buClr>
                <a:srgbClr val="660000"/>
              </a:buClr>
              <a:buSzPct val="70000"/>
              <a:buNone/>
            </a:pPr>
            <a:endParaRPr lang="en-US" altLang="en-US" sz="2200" b="1" u="sng"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Payment is received for outstanding merchandise defaults,  previously reported to the NYSLA.</a:t>
            </a:r>
          </a:p>
          <a:p>
            <a:pPr marL="469900" lvl="0" indent="-469900" fontAlgn="base">
              <a:lnSpc>
                <a:spcPct val="15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Notification is sent to the NYSLA informing them of payment.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The NYSLA releases the Customer from default status when all of their outstanding reports (with all wholesalers) have been satisfied.</a:t>
            </a:r>
          </a:p>
          <a:p>
            <a:pPr marL="469900" lvl="0" indent="-469900" fontAlgn="base">
              <a:lnSpc>
                <a:spcPct val="15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Customer may then be considered for a change to Open Terms status.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If the Customer status is COD and not listed in default by the NYSLA, the Customer can request to be placed on Open Terms status;  however, credit decisions will be made on a case-by-case basis by the Credit Department.</a:t>
            </a:r>
          </a:p>
          <a:p>
            <a:endParaRPr lang="en-US" dirty="0"/>
          </a:p>
        </p:txBody>
      </p:sp>
    </p:spTree>
    <p:extLst>
      <p:ext uri="{BB962C8B-B14F-4D97-AF65-F5344CB8AC3E}">
        <p14:creationId xmlns:p14="http://schemas.microsoft.com/office/powerpoint/2010/main" val="309514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544328" cy="693469"/>
          </a:xfrm>
        </p:spPr>
        <p:txBody>
          <a:bodyPr>
            <a:normAutofit/>
          </a:bodyPr>
          <a:lstStyle/>
          <a:p>
            <a:r>
              <a:rPr lang="en-US" sz="3200" dirty="0"/>
              <a:t>SLA Default Email Notification Program</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398337" y="1253161"/>
            <a:ext cx="8314342" cy="4870801"/>
          </a:xfrm>
        </p:spPr>
        <p:txBody>
          <a:bodyPr>
            <a:normAutofit/>
          </a:bodyPr>
          <a:lstStyle/>
          <a:p>
            <a:pPr marL="457200" lvl="0" indent="-457200" fontAlgn="base">
              <a:lnSpc>
                <a:spcPct val="100000"/>
              </a:lnSpc>
              <a:spcBef>
                <a:spcPct val="20000"/>
              </a:spcBef>
              <a:spcAft>
                <a:spcPct val="0"/>
              </a:spcAft>
              <a:buClr>
                <a:srgbClr val="660000"/>
              </a:buClr>
              <a:buSzPct val="70000"/>
              <a:buNone/>
              <a:defRPr/>
            </a:pPr>
            <a:r>
              <a:rPr lang="en-US" sz="1900" b="1" kern="0" dirty="0">
                <a:solidFill>
                  <a:srgbClr val="000000"/>
                </a:solidFill>
                <a:latin typeface="Arial"/>
                <a:ea typeface="MS PGothic" pitchFamily="34" charset="-128"/>
                <a:cs typeface="+mn-cs"/>
              </a:rPr>
              <a:t>SLA Advisory allows Retailers to receive email Default Notifications</a:t>
            </a:r>
            <a:endParaRPr lang="en-US" sz="1900" kern="0" dirty="0">
              <a:solidFill>
                <a:srgbClr val="000000"/>
              </a:solidFill>
              <a:latin typeface="Arial"/>
              <a:ea typeface="MS PGothic" pitchFamily="34" charset="-128"/>
              <a:cs typeface="+mn-cs"/>
            </a:endParaRPr>
          </a:p>
          <a:p>
            <a:pPr marL="457200" lvl="0" indent="-457200" fontAlgn="base">
              <a:lnSpc>
                <a:spcPct val="100000"/>
              </a:lnSpc>
              <a:spcBef>
                <a:spcPct val="20000"/>
              </a:spcBef>
              <a:spcAft>
                <a:spcPct val="0"/>
              </a:spcAft>
              <a:buClr>
                <a:srgbClr val="660000"/>
              </a:buClr>
              <a:buSzPct val="75000"/>
              <a:buFont typeface="Wingdings" panose="05000000000000000000" pitchFamily="2" charset="2"/>
              <a:buChar char="q"/>
              <a:defRPr/>
            </a:pPr>
            <a:endParaRPr lang="en-US" sz="2000" kern="0" dirty="0">
              <a:solidFill>
                <a:srgbClr val="000000"/>
              </a:solidFill>
              <a:latin typeface="Arial"/>
              <a:ea typeface="MS PGothic" pitchFamily="34" charset="-128"/>
              <a:cs typeface="+mn-cs"/>
            </a:endParaRPr>
          </a:p>
          <a:p>
            <a:pPr marL="457200" lvl="0" indent="-457200" fontAlgn="base">
              <a:lnSpc>
                <a:spcPct val="100000"/>
              </a:lnSpc>
              <a:spcBef>
                <a:spcPct val="20000"/>
              </a:spcBef>
              <a:spcAft>
                <a:spcPct val="0"/>
              </a:spcAft>
              <a:buClr>
                <a:srgbClr val="660000"/>
              </a:buClr>
              <a:buSzPct val="75000"/>
              <a:buFont typeface="Wingdings" panose="05000000000000000000" pitchFamily="2" charset="2"/>
              <a:buChar char="q"/>
              <a:defRPr/>
            </a:pPr>
            <a:r>
              <a:rPr lang="en-US" sz="1800" kern="0" dirty="0">
                <a:solidFill>
                  <a:srgbClr val="000000"/>
                </a:solidFill>
                <a:latin typeface="Arial"/>
                <a:ea typeface="MS PGothic" pitchFamily="34" charset="-128"/>
                <a:cs typeface="+mn-cs"/>
              </a:rPr>
              <a:t>The email notification service is completely voluntary. </a:t>
            </a:r>
          </a:p>
          <a:p>
            <a:pPr marL="1365250" lvl="2" indent="-381000" fontAlgn="base">
              <a:lnSpc>
                <a:spcPct val="100000"/>
              </a:lnSpc>
              <a:spcBef>
                <a:spcPct val="20000"/>
              </a:spcBef>
              <a:spcAft>
                <a:spcPct val="0"/>
              </a:spcAft>
              <a:buClr>
                <a:srgbClr val="660000"/>
              </a:buClr>
              <a:buSzPct val="80000"/>
              <a:buFont typeface="Wingdings" panose="05000000000000000000" pitchFamily="2" charset="2"/>
              <a:buChar char="ü"/>
              <a:defRPr/>
            </a:pPr>
            <a:r>
              <a:rPr lang="en-US" sz="1800" kern="0" dirty="0">
                <a:solidFill>
                  <a:srgbClr val="000000"/>
                </a:solidFill>
                <a:latin typeface="Arial"/>
                <a:ea typeface="MS PGothic" pitchFamily="34" charset="-128"/>
              </a:rPr>
              <a:t>Customers may opt out and the Notice of Default will be sent via US Mail within 24 hours of the delinquency reporting. </a:t>
            </a:r>
            <a:endParaRPr lang="en-US" sz="1800" kern="0" dirty="0">
              <a:solidFill>
                <a:srgbClr val="000000"/>
              </a:solidFill>
              <a:highlight>
                <a:srgbClr val="FFFF00"/>
              </a:highlight>
              <a:latin typeface="Arial"/>
              <a:ea typeface="MS PGothic" pitchFamily="34" charset="-128"/>
            </a:endParaRPr>
          </a:p>
          <a:p>
            <a:pPr marL="457200" lvl="0" indent="-457200" fontAlgn="base">
              <a:lnSpc>
                <a:spcPct val="100000"/>
              </a:lnSpc>
              <a:spcBef>
                <a:spcPct val="20000"/>
              </a:spcBef>
              <a:spcAft>
                <a:spcPct val="0"/>
              </a:spcAft>
              <a:buClr>
                <a:srgbClr val="660000"/>
              </a:buClr>
              <a:buSzPct val="75000"/>
              <a:buFont typeface="Wingdings" panose="05000000000000000000" pitchFamily="2" charset="2"/>
              <a:buChar char="q"/>
              <a:defRPr/>
            </a:pPr>
            <a:r>
              <a:rPr lang="en-US" sz="1800" kern="0" dirty="0">
                <a:solidFill>
                  <a:srgbClr val="000000"/>
                </a:solidFill>
                <a:latin typeface="Arial"/>
                <a:ea typeface="MS PGothic" pitchFamily="34" charset="-128"/>
                <a:cs typeface="+mn-cs"/>
              </a:rPr>
              <a:t>Customers who have signed up will receive two separate emails:</a:t>
            </a:r>
          </a:p>
          <a:p>
            <a:pPr marL="1295400" lvl="2" indent="-381000" fontAlgn="base">
              <a:lnSpc>
                <a:spcPct val="100000"/>
              </a:lnSpc>
              <a:spcBef>
                <a:spcPct val="20000"/>
              </a:spcBef>
              <a:spcAft>
                <a:spcPct val="0"/>
              </a:spcAft>
              <a:buClr>
                <a:srgbClr val="660000"/>
              </a:buClr>
              <a:buSzPct val="75000"/>
              <a:buFont typeface="Wingdings" panose="05000000000000000000" pitchFamily="2" charset="2"/>
              <a:buChar char="ü"/>
              <a:defRPr/>
            </a:pPr>
            <a:r>
              <a:rPr lang="en-US" sz="1800" b="1" u="sng" kern="0" dirty="0">
                <a:solidFill>
                  <a:srgbClr val="000000"/>
                </a:solidFill>
                <a:latin typeface="Arial"/>
                <a:ea typeface="MS PGothic" pitchFamily="34" charset="-128"/>
              </a:rPr>
              <a:t>1</a:t>
            </a:r>
            <a:r>
              <a:rPr lang="en-US" sz="1800" b="1" u="sng" kern="0" baseline="30000" dirty="0">
                <a:solidFill>
                  <a:srgbClr val="000000"/>
                </a:solidFill>
                <a:latin typeface="Arial"/>
                <a:ea typeface="MS PGothic" pitchFamily="34" charset="-128"/>
              </a:rPr>
              <a:t>st</a:t>
            </a:r>
            <a:r>
              <a:rPr lang="en-US" sz="1800" b="1" u="sng" kern="0" dirty="0">
                <a:solidFill>
                  <a:srgbClr val="000000"/>
                </a:solidFill>
                <a:latin typeface="Arial"/>
                <a:ea typeface="MS PGothic" pitchFamily="34" charset="-128"/>
              </a:rPr>
              <a:t> Notice </a:t>
            </a:r>
            <a:r>
              <a:rPr lang="en-US" sz="1800" kern="0" dirty="0">
                <a:solidFill>
                  <a:srgbClr val="000000"/>
                </a:solidFill>
                <a:latin typeface="Arial"/>
                <a:ea typeface="MS PGothic" pitchFamily="34" charset="-128"/>
              </a:rPr>
              <a:t>- </a:t>
            </a:r>
            <a:r>
              <a:rPr lang="en-US" sz="1800" b="1" kern="0" dirty="0">
                <a:solidFill>
                  <a:srgbClr val="000000"/>
                </a:solidFill>
                <a:latin typeface="Arial"/>
                <a:ea typeface="MS PGothic" pitchFamily="34" charset="-128"/>
              </a:rPr>
              <a:t>Invoices due to be reported to the SLA </a:t>
            </a:r>
            <a:r>
              <a:rPr lang="en-US" sz="1800" b="1" kern="0" dirty="0">
                <a:solidFill>
                  <a:schemeClr val="tx1"/>
                </a:solidFill>
                <a:latin typeface="Arial"/>
                <a:ea typeface="MS PGothic" pitchFamily="34" charset="-128"/>
              </a:rPr>
              <a:t>on or before the final payment date</a:t>
            </a:r>
            <a:r>
              <a:rPr lang="en-US" sz="1800" kern="0" dirty="0">
                <a:solidFill>
                  <a:schemeClr val="tx1"/>
                </a:solidFill>
                <a:latin typeface="Arial"/>
                <a:ea typeface="MS PGothic" pitchFamily="34" charset="-128"/>
              </a:rPr>
              <a:t>.</a:t>
            </a:r>
          </a:p>
          <a:p>
            <a:pPr marL="1295400" lvl="2" indent="-381000" fontAlgn="base">
              <a:lnSpc>
                <a:spcPct val="100000"/>
              </a:lnSpc>
              <a:spcBef>
                <a:spcPct val="20000"/>
              </a:spcBef>
              <a:spcAft>
                <a:spcPct val="0"/>
              </a:spcAft>
              <a:buClr>
                <a:srgbClr val="660000"/>
              </a:buClr>
              <a:buSzPct val="75000"/>
              <a:buFont typeface="Wingdings" panose="05000000000000000000" pitchFamily="2" charset="2"/>
              <a:buChar char="ü"/>
              <a:defRPr/>
            </a:pPr>
            <a:r>
              <a:rPr lang="en-US" sz="1800" b="1" u="sng" kern="0" dirty="0">
                <a:solidFill>
                  <a:srgbClr val="000000"/>
                </a:solidFill>
                <a:latin typeface="Arial"/>
                <a:ea typeface="MS PGothic" pitchFamily="34" charset="-128"/>
              </a:rPr>
              <a:t>2</a:t>
            </a:r>
            <a:r>
              <a:rPr lang="en-US" sz="1800" b="1" u="sng" kern="0" baseline="30000" dirty="0">
                <a:solidFill>
                  <a:srgbClr val="000000"/>
                </a:solidFill>
                <a:latin typeface="Arial"/>
                <a:ea typeface="MS PGothic" pitchFamily="34" charset="-128"/>
              </a:rPr>
              <a:t>nd</a:t>
            </a:r>
            <a:r>
              <a:rPr lang="en-US" sz="1800" b="1" u="sng" kern="0" dirty="0">
                <a:solidFill>
                  <a:srgbClr val="000000"/>
                </a:solidFill>
                <a:latin typeface="Arial"/>
                <a:ea typeface="MS PGothic" pitchFamily="34" charset="-128"/>
              </a:rPr>
              <a:t> Notice </a:t>
            </a:r>
            <a:r>
              <a:rPr lang="en-US" sz="1800" kern="0" dirty="0">
                <a:solidFill>
                  <a:srgbClr val="000000"/>
                </a:solidFill>
                <a:latin typeface="Arial"/>
                <a:ea typeface="MS PGothic" pitchFamily="34" charset="-128"/>
              </a:rPr>
              <a:t>- </a:t>
            </a:r>
            <a:r>
              <a:rPr lang="en-US" sz="1800" b="1" kern="0" dirty="0">
                <a:solidFill>
                  <a:srgbClr val="000000"/>
                </a:solidFill>
                <a:latin typeface="Arial"/>
                <a:ea typeface="MS PGothic" pitchFamily="34" charset="-128"/>
              </a:rPr>
              <a:t>Notice of Default on the same day the Customer is reported “Delinquent” with SLA on its website.</a:t>
            </a:r>
          </a:p>
          <a:p>
            <a:pPr marL="400050" lvl="0" indent="-3810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sz="1800" kern="0" dirty="0">
                <a:solidFill>
                  <a:schemeClr val="tx1"/>
                </a:solidFill>
                <a:latin typeface="Arial"/>
                <a:ea typeface="MS PGothic" pitchFamily="34" charset="-128"/>
                <a:cs typeface="+mn-cs"/>
              </a:rPr>
              <a:t>Customers who participate in the email notification service will receive email notification in lieu of US Mail.</a:t>
            </a:r>
          </a:p>
          <a:p>
            <a:endParaRPr lang="en-US" dirty="0"/>
          </a:p>
        </p:txBody>
      </p:sp>
    </p:spTree>
    <p:extLst>
      <p:ext uri="{BB962C8B-B14F-4D97-AF65-F5344CB8AC3E}">
        <p14:creationId xmlns:p14="http://schemas.microsoft.com/office/powerpoint/2010/main" val="3059135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502383" cy="693469"/>
          </a:xfrm>
        </p:spPr>
        <p:txBody>
          <a:bodyPr>
            <a:noAutofit/>
          </a:bodyPr>
          <a:lstStyle/>
          <a:p>
            <a:r>
              <a:rPr lang="en-US" sz="2800" dirty="0"/>
              <a:t>SLA Default Email Notification Program Benefits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5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Customers must complete the required enrollment form to sign up for SLA Default Email Notification program.  This form can be located at www.empirenorth.com.</a:t>
            </a:r>
          </a:p>
          <a:p>
            <a:pPr marL="469900" lvl="0" indent="-469900" fontAlgn="base">
              <a:lnSpc>
                <a:spcPct val="100000"/>
              </a:lnSpc>
              <a:spcBef>
                <a:spcPct val="20000"/>
              </a:spcBef>
              <a:spcAft>
                <a:spcPct val="0"/>
              </a:spcAft>
              <a:buClr>
                <a:srgbClr val="660000"/>
              </a:buClr>
              <a:buSzPct val="75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Customers will be notified of invoices coming due - </a:t>
            </a:r>
            <a:r>
              <a:rPr lang="en-US" altLang="en-US" sz="2000" b="1" kern="0" dirty="0">
                <a:solidFill>
                  <a:srgbClr val="000000"/>
                </a:solidFill>
                <a:latin typeface="Arial"/>
                <a:ea typeface="MS PGothic" pitchFamily="34" charset="-128"/>
                <a:cs typeface="+mn-cs"/>
              </a:rPr>
              <a:t>(1</a:t>
            </a:r>
            <a:r>
              <a:rPr lang="en-US" altLang="en-US" sz="2000" b="1" kern="0" baseline="30000" dirty="0">
                <a:solidFill>
                  <a:srgbClr val="000000"/>
                </a:solidFill>
                <a:latin typeface="Arial"/>
                <a:ea typeface="MS PGothic" pitchFamily="34" charset="-128"/>
                <a:cs typeface="+mn-cs"/>
              </a:rPr>
              <a:t>st</a:t>
            </a:r>
            <a:r>
              <a:rPr lang="en-US" altLang="en-US" sz="2000" b="1" kern="0" dirty="0">
                <a:solidFill>
                  <a:srgbClr val="000000"/>
                </a:solidFill>
                <a:latin typeface="Arial"/>
                <a:ea typeface="MS PGothic" pitchFamily="34" charset="-128"/>
                <a:cs typeface="+mn-cs"/>
              </a:rPr>
              <a:t> Notice)</a:t>
            </a:r>
            <a:r>
              <a:rPr lang="en-US" altLang="en-US" sz="2000" kern="0" dirty="0">
                <a:solidFill>
                  <a:srgbClr val="000000"/>
                </a:solidFill>
                <a:latin typeface="Arial"/>
                <a:ea typeface="MS PGothic" pitchFamily="34" charset="-128"/>
                <a:cs typeface="+mn-cs"/>
              </a:rPr>
              <a:t>.  </a:t>
            </a:r>
          </a:p>
          <a:p>
            <a:pPr marL="469900" lvl="0" indent="-469900" fontAlgn="base">
              <a:lnSpc>
                <a:spcPct val="100000"/>
              </a:lnSpc>
              <a:spcBef>
                <a:spcPct val="20000"/>
              </a:spcBef>
              <a:spcAft>
                <a:spcPct val="0"/>
              </a:spcAft>
              <a:buClr>
                <a:srgbClr val="660000"/>
              </a:buClr>
              <a:buSzPct val="75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Customers can then follow-up with their Sales Representative or the Customer AR Department if there are issues or questions.</a:t>
            </a:r>
          </a:p>
          <a:p>
            <a:pPr marL="469900" lvl="0" indent="-469900" fontAlgn="base">
              <a:lnSpc>
                <a:spcPct val="100000"/>
              </a:lnSpc>
              <a:spcBef>
                <a:spcPct val="20000"/>
              </a:spcBef>
              <a:spcAft>
                <a:spcPct val="0"/>
              </a:spcAft>
              <a:buClr>
                <a:srgbClr val="660000"/>
              </a:buClr>
              <a:buSzPct val="75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Customers will be notified the day they are reported by Empire Merchants North with the default amount - </a:t>
            </a:r>
            <a:r>
              <a:rPr lang="en-US" altLang="en-US" sz="2000" b="1" kern="0" dirty="0">
                <a:solidFill>
                  <a:srgbClr val="000000"/>
                </a:solidFill>
                <a:latin typeface="Arial"/>
                <a:ea typeface="MS PGothic" pitchFamily="34" charset="-128"/>
                <a:cs typeface="+mn-cs"/>
              </a:rPr>
              <a:t>(2</a:t>
            </a:r>
            <a:r>
              <a:rPr lang="en-US" altLang="en-US" sz="2000" b="1" kern="0" baseline="30000" dirty="0">
                <a:solidFill>
                  <a:srgbClr val="000000"/>
                </a:solidFill>
                <a:latin typeface="Arial"/>
                <a:ea typeface="MS PGothic" pitchFamily="34" charset="-128"/>
                <a:cs typeface="+mn-cs"/>
              </a:rPr>
              <a:t>nd</a:t>
            </a:r>
            <a:r>
              <a:rPr lang="en-US" altLang="en-US" sz="2000" b="1" kern="0" dirty="0">
                <a:solidFill>
                  <a:srgbClr val="000000"/>
                </a:solidFill>
                <a:latin typeface="Arial"/>
                <a:ea typeface="MS PGothic" pitchFamily="34" charset="-128"/>
                <a:cs typeface="+mn-cs"/>
              </a:rPr>
              <a:t> Notice</a:t>
            </a:r>
            <a:r>
              <a:rPr lang="en-US" altLang="en-US" sz="2200" b="1" kern="0" dirty="0">
                <a:solidFill>
                  <a:srgbClr val="000000"/>
                </a:solidFill>
                <a:latin typeface="Arial"/>
                <a:ea typeface="MS PGothic" pitchFamily="34" charset="-128"/>
                <a:cs typeface="+mn-cs"/>
              </a:rPr>
              <a: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Combined </a:t>
            </a:r>
            <a:r>
              <a:rPr lang="en-US" altLang="en-US" sz="2000" kern="0">
                <a:solidFill>
                  <a:srgbClr val="000000"/>
                </a:solidFill>
                <a:latin typeface="Arial"/>
                <a:ea typeface="MS PGothic" pitchFamily="34" charset="-128"/>
                <a:cs typeface="+mn-cs"/>
              </a:rPr>
              <a:t>with Empire360, </a:t>
            </a:r>
            <a:r>
              <a:rPr lang="en-US" altLang="en-US" sz="2000" kern="0" dirty="0">
                <a:solidFill>
                  <a:srgbClr val="000000"/>
                </a:solidFill>
                <a:latin typeface="Arial"/>
                <a:ea typeface="MS PGothic" pitchFamily="34" charset="-128"/>
                <a:cs typeface="+mn-cs"/>
              </a:rPr>
              <a:t>a Customer has a powerful way to resolve a delinquent SLA status quickly and efficiently.</a:t>
            </a:r>
          </a:p>
          <a:p>
            <a:endParaRPr lang="en-US" dirty="0"/>
          </a:p>
        </p:txBody>
      </p:sp>
    </p:spTree>
    <p:extLst>
      <p:ext uri="{BB962C8B-B14F-4D97-AF65-F5344CB8AC3E}">
        <p14:creationId xmlns:p14="http://schemas.microsoft.com/office/powerpoint/2010/main" val="1980630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8393326" cy="693469"/>
          </a:xfrm>
        </p:spPr>
        <p:txBody>
          <a:bodyPr>
            <a:normAutofit fontScale="90000"/>
          </a:bodyPr>
          <a:lstStyle/>
          <a:p>
            <a:r>
              <a:rPr lang="en-US" dirty="0"/>
              <a:t>Establishing Customer Credit Terms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996636"/>
          </a:xfrm>
        </p:spPr>
        <p:txBody>
          <a:bodyPr>
            <a:normAutofit fontScale="92500" lnSpcReduction="10000"/>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Customer credit terms are set when a Credit Application is submitted and approved by Customer AR Management.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kern="0" dirty="0">
                <a:solidFill>
                  <a:srgbClr val="000000"/>
                </a:solidFill>
                <a:latin typeface="Arial"/>
                <a:ea typeface="MS PGothic" pitchFamily="34" charset="-128"/>
                <a:cs typeface="+mn-cs"/>
              </a:rPr>
              <a:t>New On and Off Premise Customers </a:t>
            </a:r>
            <a:r>
              <a:rPr lang="en-US" altLang="en-US" sz="1900" kern="0" dirty="0">
                <a:solidFill>
                  <a:schemeClr val="tx1"/>
                </a:solidFill>
                <a:latin typeface="Arial"/>
                <a:ea typeface="MS PGothic" pitchFamily="34" charset="-128"/>
                <a:cs typeface="+mn-cs"/>
              </a:rPr>
              <a:t>requesting credit terms must fill out the New Account Application and </a:t>
            </a:r>
            <a:r>
              <a:rPr lang="en-US" altLang="en-US" sz="1900" kern="0" dirty="0">
                <a:solidFill>
                  <a:srgbClr val="000000"/>
                </a:solidFill>
                <a:latin typeface="Arial"/>
                <a:ea typeface="MS PGothic" pitchFamily="34" charset="-128"/>
                <a:cs typeface="+mn-cs"/>
              </a:rPr>
              <a:t>an Empire North Personal Guaranty in the </a:t>
            </a:r>
            <a:r>
              <a:rPr lang="en-US" altLang="en-US" sz="1900" b="1" i="1" u="sng" kern="0" dirty="0">
                <a:solidFill>
                  <a:srgbClr val="000000"/>
                </a:solidFill>
                <a:latin typeface="Arial"/>
                <a:ea typeface="MS PGothic" pitchFamily="34" charset="-128"/>
                <a:cs typeface="+mn-cs"/>
              </a:rPr>
              <a:t>exact legal business entity</a:t>
            </a:r>
            <a:r>
              <a:rPr lang="en-US" altLang="en-US" sz="1900" b="1" i="1" kern="0" dirty="0">
                <a:solidFill>
                  <a:srgbClr val="000000"/>
                </a:solidFill>
                <a:latin typeface="Arial"/>
                <a:ea typeface="MS PGothic" pitchFamily="34" charset="-128"/>
                <a:cs typeface="+mn-cs"/>
              </a:rPr>
              <a:t> </a:t>
            </a:r>
            <a:r>
              <a:rPr lang="en-US" altLang="en-US" sz="1900" b="1" i="1" u="sng" kern="0" dirty="0">
                <a:solidFill>
                  <a:srgbClr val="000000"/>
                </a:solidFill>
                <a:latin typeface="Arial"/>
                <a:ea typeface="MS PGothic" pitchFamily="34" charset="-128"/>
                <a:cs typeface="+mn-cs"/>
              </a:rPr>
              <a:t>as registered with the NY Department of State</a:t>
            </a:r>
            <a:r>
              <a:rPr lang="en-US" altLang="en-US" sz="1900" kern="0" dirty="0">
                <a:solidFill>
                  <a:srgbClr val="000000"/>
                </a:solidFill>
                <a:latin typeface="Arial"/>
                <a:ea typeface="MS PGothic" pitchFamily="34" charset="-128"/>
                <a:cs typeface="+mn-cs"/>
              </a:rPr>
              <a:t> and archived on its website. </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900" b="1" i="1" kern="0" dirty="0">
                <a:solidFill>
                  <a:srgbClr val="000000"/>
                </a:solidFill>
                <a:latin typeface="Arial"/>
                <a:ea typeface="MS PGothic" pitchFamily="34" charset="-128"/>
                <a:cs typeface="+mn-cs"/>
              </a:rPr>
              <a:t>The Personal Guarantor must be named on the NYSLA license.</a:t>
            </a:r>
            <a:r>
              <a:rPr lang="en-US" altLang="en-US" sz="1900" b="1" i="1" kern="0" dirty="0">
                <a:solidFill>
                  <a:srgbClr val="FF3300"/>
                </a:solidFill>
                <a:latin typeface="Arial"/>
                <a:ea typeface="MS PGothic" pitchFamily="34" charset="-128"/>
                <a:cs typeface="+mn-cs"/>
              </a:rPr>
              <a:t> </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900" kern="0" dirty="0">
                <a:solidFill>
                  <a:srgbClr val="000000"/>
                </a:solidFill>
                <a:latin typeface="Arial"/>
                <a:ea typeface="MS PGothic" pitchFamily="34" charset="-128"/>
              </a:rPr>
              <a:t>An Empire North Credit Application is required for all new accounts.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900" kern="0" dirty="0">
                <a:solidFill>
                  <a:srgbClr val="000000"/>
                </a:solidFill>
                <a:latin typeface="Arial"/>
                <a:ea typeface="MS PGothic" pitchFamily="34" charset="-128"/>
              </a:rPr>
              <a:t>A credit report will be run on the individual(s) who signs the Personal Guaranty as they are taking responsibility for payment to Empire North. Upon receipt of a signed form that provides approval to Empire North to request a credit report, the credit report will be run.</a:t>
            </a:r>
            <a:endParaRPr lang="en-US" altLang="en-US" sz="1900" kern="0" dirty="0">
              <a:solidFill>
                <a:srgbClr val="FF3300"/>
              </a:solidFill>
              <a:latin typeface="Arial"/>
              <a:ea typeface="MS PGothic" pitchFamily="34" charset="-128"/>
            </a:endParaRP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900" kern="0" dirty="0">
                <a:solidFill>
                  <a:srgbClr val="000000"/>
                </a:solidFill>
                <a:latin typeface="Arial"/>
                <a:ea typeface="MS PGothic" pitchFamily="34" charset="-128"/>
              </a:rPr>
              <a:t>This credit report will help determine credit status.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900" kern="0" dirty="0">
                <a:solidFill>
                  <a:srgbClr val="000000"/>
                </a:solidFill>
                <a:latin typeface="Arial"/>
                <a:ea typeface="MS PGothic" pitchFamily="34" charset="-128"/>
              </a:rPr>
              <a:t>All credit information will be kept strictly confidential</a:t>
            </a:r>
            <a:r>
              <a:rPr lang="en-US" altLang="en-US" sz="2000" kern="0" dirty="0">
                <a:solidFill>
                  <a:srgbClr val="000000"/>
                </a:solidFill>
                <a:latin typeface="Arial"/>
                <a:ea typeface="MS PGothic" pitchFamily="34" charset="-128"/>
              </a:rPr>
              <a:t>.</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kern="0" dirty="0">
                <a:solidFill>
                  <a:schemeClr val="tx1"/>
                </a:solidFill>
                <a:latin typeface="Arial"/>
                <a:ea typeface="MS PGothic" pitchFamily="34" charset="-128"/>
              </a:rPr>
              <a:t>Accounts that refuse to provide a Personal Guaranty will be placed on COD for all deliveries.</a:t>
            </a:r>
          </a:p>
          <a:p>
            <a:endParaRPr lang="en-US" dirty="0"/>
          </a:p>
        </p:txBody>
      </p:sp>
    </p:spTree>
    <p:extLst>
      <p:ext uri="{BB962C8B-B14F-4D97-AF65-F5344CB8AC3E}">
        <p14:creationId xmlns:p14="http://schemas.microsoft.com/office/powerpoint/2010/main" val="8433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435271" cy="693469"/>
          </a:xfrm>
        </p:spPr>
        <p:txBody>
          <a:bodyPr>
            <a:noAutofit/>
          </a:bodyPr>
          <a:lstStyle/>
          <a:p>
            <a:r>
              <a:rPr lang="en-US" sz="2800" dirty="0"/>
              <a:t>Establishing Customer Credit Terms (Continued)</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311884"/>
            <a:ext cx="7886700" cy="4870801"/>
          </a:xfrm>
        </p:spPr>
        <p:txBody>
          <a:bodyPr>
            <a:normAutofit lnSpcReduction="10000"/>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i="1" kern="0" dirty="0">
                <a:solidFill>
                  <a:srgbClr val="000000"/>
                </a:solidFill>
                <a:latin typeface="Arial"/>
                <a:ea typeface="MS PGothic" pitchFamily="34" charset="-128"/>
                <a:cs typeface="+mn-cs"/>
              </a:rPr>
              <a:t>On-Premise Customers only owned by the same individual </a:t>
            </a:r>
            <a:r>
              <a:rPr lang="en-US" altLang="en-US" sz="2000" kern="0" dirty="0">
                <a:solidFill>
                  <a:srgbClr val="000000"/>
                </a:solidFill>
                <a:latin typeface="Arial"/>
                <a:ea typeface="MS PGothic" pitchFamily="34" charset="-128"/>
                <a:cs typeface="+mn-cs"/>
              </a:rPr>
              <a:t>may submit an “Also Owns” form to help establish Open Terms credit.</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ü"/>
            </a:pPr>
            <a:r>
              <a:rPr lang="en-US" altLang="en-US" sz="1800" kern="0" dirty="0">
                <a:solidFill>
                  <a:srgbClr val="000000"/>
                </a:solidFill>
                <a:latin typeface="Arial"/>
                <a:ea typeface="MS PGothic" pitchFamily="34" charset="-128"/>
              </a:rPr>
              <a:t>The “Also Owns” form shows the Customers that are owned by the same individual, and that they are all to be taken into consideration when determining credit status and/or credit limit.</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ü"/>
            </a:pPr>
            <a:r>
              <a:rPr lang="en-US" altLang="en-US" sz="1800" kern="0" dirty="0">
                <a:solidFill>
                  <a:srgbClr val="000000"/>
                </a:solidFill>
                <a:latin typeface="Arial"/>
                <a:ea typeface="MS PGothic" pitchFamily="34" charset="-128"/>
              </a:rPr>
              <a:t>Customers listed on the “Also Owns” form may, from date form is submitted, be considered linked for credit purposes, but obtaining individual Personal Guarantees for each entity is best practice.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Personal Guaranty and “Also Owns” forms can be obtained by calling the Customer AR Department  at 1-800-724-3960 ext. 3 or by going online to www.empirenorth.com.</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Personal Guarantees must be filled out completely and accurately, using the </a:t>
            </a:r>
            <a:r>
              <a:rPr lang="en-US" altLang="en-US" sz="2000" b="1" i="1" kern="0" dirty="0">
                <a:solidFill>
                  <a:srgbClr val="000000"/>
                </a:solidFill>
                <a:latin typeface="Arial"/>
                <a:ea typeface="MS PGothic" pitchFamily="34" charset="-128"/>
                <a:cs typeface="+mn-cs"/>
              </a:rPr>
              <a:t>exact legal entity as registered with the NY Department of State </a:t>
            </a:r>
            <a:r>
              <a:rPr lang="en-US" altLang="en-US" sz="2000" kern="0" dirty="0">
                <a:solidFill>
                  <a:srgbClr val="000000"/>
                </a:solidFill>
                <a:latin typeface="Arial"/>
                <a:ea typeface="MS PGothic" pitchFamily="34" charset="-128"/>
                <a:cs typeface="+mn-cs"/>
              </a:rPr>
              <a:t>-  the original document must be signed and returned to the Credit Department.</a:t>
            </a:r>
          </a:p>
          <a:p>
            <a:endParaRPr lang="en-US" dirty="0"/>
          </a:p>
        </p:txBody>
      </p:sp>
    </p:spTree>
    <p:extLst>
      <p:ext uri="{BB962C8B-B14F-4D97-AF65-F5344CB8AC3E}">
        <p14:creationId xmlns:p14="http://schemas.microsoft.com/office/powerpoint/2010/main" val="26842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Policy and Procedures Topics* </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Customer Orders</a:t>
            </a:r>
            <a:endParaRPr lang="en-US" altLang="en-US" sz="1800" kern="0" dirty="0">
              <a:solidFill>
                <a:srgbClr val="000000"/>
              </a:solidFill>
              <a:highlight>
                <a:srgbClr val="FFFF00"/>
              </a:highlight>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Customer Service </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Credit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Credit on Delivery (COD)</a:t>
            </a:r>
          </a:p>
          <a:p>
            <a:endParaRPr lang="en-US" dirty="0"/>
          </a:p>
          <a:p>
            <a:endParaRPr lang="en-US" dirty="0"/>
          </a:p>
          <a:p>
            <a:endParaRPr lang="en-US" dirty="0"/>
          </a:p>
          <a:p>
            <a:pPr marL="0" lvl="0" indent="0" eaLnBrk="0" fontAlgn="base" hangingPunct="0">
              <a:lnSpc>
                <a:spcPct val="100000"/>
              </a:lnSpc>
              <a:spcBef>
                <a:spcPct val="0"/>
              </a:spcBef>
              <a:spcAft>
                <a:spcPct val="0"/>
              </a:spcAft>
              <a:buNone/>
              <a:defRPr/>
            </a:pPr>
            <a:r>
              <a:rPr lang="en-US" altLang="en-US" sz="1200" dirty="0">
                <a:solidFill>
                  <a:srgbClr val="000000"/>
                </a:solidFill>
                <a:latin typeface="Arial"/>
                <a:ea typeface="MS PGothic" panose="020B0600070205080204" pitchFamily="34" charset="-128"/>
                <a:cs typeface="+mn-cs"/>
              </a:rPr>
              <a:t>* The Policies and Procedures set forth herein are subject to the laws and regulations of the NYSLA and any other authority having appropriate jurisdiction over Empire Merchants North, LLC; </a:t>
            </a:r>
          </a:p>
          <a:p>
            <a:pPr marL="0" lvl="0" indent="0" eaLnBrk="0" fontAlgn="base" hangingPunct="0">
              <a:lnSpc>
                <a:spcPct val="100000"/>
              </a:lnSpc>
              <a:spcBef>
                <a:spcPct val="0"/>
              </a:spcBef>
              <a:spcAft>
                <a:spcPct val="0"/>
              </a:spcAft>
              <a:buNone/>
              <a:defRPr/>
            </a:pPr>
            <a:endParaRPr lang="en-US" altLang="en-US" sz="1200" dirty="0">
              <a:solidFill>
                <a:srgbClr val="FF0000"/>
              </a:solidFill>
              <a:latin typeface="Arial"/>
              <a:ea typeface="MS PGothic" panose="020B0600070205080204" pitchFamily="34" charset="-128"/>
              <a:cs typeface="+mn-cs"/>
            </a:endParaRPr>
          </a:p>
          <a:p>
            <a:pPr marL="0" lvl="0" indent="0" eaLnBrk="0" fontAlgn="base" hangingPunct="0">
              <a:lnSpc>
                <a:spcPct val="100000"/>
              </a:lnSpc>
              <a:spcBef>
                <a:spcPct val="0"/>
              </a:spcBef>
              <a:spcAft>
                <a:spcPct val="0"/>
              </a:spcAft>
              <a:buNone/>
              <a:defRPr/>
            </a:pPr>
            <a:r>
              <a:rPr lang="en-US" altLang="en-US" sz="1200" dirty="0">
                <a:solidFill>
                  <a:srgbClr val="000000"/>
                </a:solidFill>
                <a:latin typeface="Arial"/>
                <a:ea typeface="MS PGothic" panose="020B0600070205080204" pitchFamily="34" charset="-128"/>
                <a:cs typeface="+mn-cs"/>
              </a:rPr>
              <a:t>* Empire Merchants North policies change from time to time.  Please check with your Sales Representative as the most current information may not be reflected in this document.</a:t>
            </a:r>
          </a:p>
          <a:p>
            <a:endParaRPr lang="en-US" dirty="0"/>
          </a:p>
        </p:txBody>
      </p:sp>
    </p:spTree>
    <p:extLst>
      <p:ext uri="{BB962C8B-B14F-4D97-AF65-F5344CB8AC3E}">
        <p14:creationId xmlns:p14="http://schemas.microsoft.com/office/powerpoint/2010/main" val="3715305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468827" cy="693469"/>
          </a:xfrm>
        </p:spPr>
        <p:txBody>
          <a:bodyPr>
            <a:normAutofit/>
          </a:bodyPr>
          <a:lstStyle/>
          <a:p>
            <a:r>
              <a:rPr lang="en-US" sz="3000" dirty="0"/>
              <a:t>Requesting Customer Credit Status Changes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2"/>
            <a:ext cx="7886700" cy="4669466"/>
          </a:xfrm>
        </p:spPr>
        <p:txBody>
          <a:bodyPr/>
          <a:lstStyle/>
          <a:p>
            <a:pPr marL="0" lvl="0" indent="0" fontAlgn="base">
              <a:lnSpc>
                <a:spcPct val="100000"/>
              </a:lnSpc>
              <a:spcBef>
                <a:spcPct val="20000"/>
              </a:spcBef>
              <a:spcAft>
                <a:spcPct val="0"/>
              </a:spcAft>
              <a:buClr>
                <a:srgbClr val="996633"/>
              </a:buClr>
              <a:buNone/>
            </a:pPr>
            <a:r>
              <a:rPr lang="en-US" altLang="en-US" sz="2000" b="1" u="sng" dirty="0">
                <a:solidFill>
                  <a:srgbClr val="420000"/>
                </a:solidFill>
                <a:ea typeface="MS PGothic" panose="020B0600070205080204" pitchFamily="34" charset="-128"/>
                <a:cs typeface="+mn-cs"/>
              </a:rPr>
              <a:t>Requesting Credit Status Change to Open Terms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The </a:t>
            </a:r>
            <a:r>
              <a:rPr lang="en-US" altLang="en-US" sz="1800" kern="0" dirty="0">
                <a:solidFill>
                  <a:schemeClr val="tx1"/>
                </a:solidFill>
                <a:latin typeface="Arial"/>
                <a:ea typeface="MS PGothic" pitchFamily="34" charset="-128"/>
              </a:rPr>
              <a:t>Customer AR department reviews the SLA Delinquent list daily</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chemeClr val="tx1"/>
                </a:solidFill>
                <a:latin typeface="Arial"/>
                <a:ea typeface="MS PGothic" pitchFamily="34" charset="-128"/>
              </a:rPr>
              <a:t>If a Customer is not reported “Delinquent” on the SLA website, has no open CODs outstanding, and is deemed credit worthy by Credit Management, the credit status may be changed to Open Terms based upon Credit Management review.</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b="1" i="1" u="sng" kern="0" dirty="0">
                <a:solidFill>
                  <a:schemeClr val="tx1"/>
                </a:solidFill>
                <a:latin typeface="Arial"/>
                <a:ea typeface="MS PGothic" pitchFamily="34" charset="-128"/>
              </a:rPr>
              <a:t>Ultimately the decision to put an account on Open Terms is determined by Credit Management</a:t>
            </a:r>
            <a:endParaRPr lang="en-US" dirty="0">
              <a:solidFill>
                <a:schemeClr val="tx1"/>
              </a:solidFill>
            </a:endParaRPr>
          </a:p>
        </p:txBody>
      </p:sp>
    </p:spTree>
    <p:extLst>
      <p:ext uri="{BB962C8B-B14F-4D97-AF65-F5344CB8AC3E}">
        <p14:creationId xmlns:p14="http://schemas.microsoft.com/office/powerpoint/2010/main" val="189669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18782" y="294401"/>
            <a:ext cx="8724550" cy="693469"/>
          </a:xfrm>
        </p:spPr>
        <p:txBody>
          <a:bodyPr>
            <a:noAutofit/>
          </a:bodyPr>
          <a:lstStyle/>
          <a:p>
            <a:r>
              <a:rPr lang="en-US" sz="2400" dirty="0"/>
              <a:t>Requesting Customer Credit Status Changes (Continued)</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0" lvl="0" indent="0" fontAlgn="base">
              <a:lnSpc>
                <a:spcPct val="100000"/>
              </a:lnSpc>
              <a:spcBef>
                <a:spcPct val="20000"/>
              </a:spcBef>
              <a:spcAft>
                <a:spcPct val="0"/>
              </a:spcAft>
              <a:buClr>
                <a:srgbClr val="996633"/>
              </a:buClr>
              <a:buNone/>
            </a:pPr>
            <a:r>
              <a:rPr lang="en-US" altLang="en-US" sz="2000" b="1" u="sng" dirty="0">
                <a:solidFill>
                  <a:srgbClr val="420000"/>
                </a:solidFill>
                <a:ea typeface="MS PGothic" panose="020B0600070205080204" pitchFamily="34" charset="-128"/>
                <a:cs typeface="+mn-cs"/>
              </a:rPr>
              <a:t>Requesting Credit Status Change to Open Terms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Even if a Customer does not appear “Delinquent” with SLA, Open Terms credit status is not guaranteed.</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chemeClr val="tx1"/>
                </a:solidFill>
                <a:latin typeface="Arial"/>
                <a:ea typeface="MS PGothic" pitchFamily="34" charset="-128"/>
              </a:rPr>
              <a:t>In order to remove Customers from “Delinquent” status with the SLA in a timely manner, Empire North requires all contact with NYSLA to go through the Customer AR Department</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If a solicitor wishes to check on a default filing, it should be directed through the Customer AR Department.</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1800" kern="0" dirty="0">
                <a:solidFill>
                  <a:srgbClr val="000000"/>
                </a:solidFill>
                <a:latin typeface="Arial"/>
                <a:ea typeface="MS PGothic" pitchFamily="34" charset="-128"/>
              </a:rPr>
              <a:t>Solicitors should not contact SLA directly.</a:t>
            </a:r>
            <a:endParaRPr lang="en-US" altLang="en-US" sz="1800" b="1" i="1" u="sng" kern="0" dirty="0">
              <a:solidFill>
                <a:srgbClr val="000000"/>
              </a:solidFill>
              <a:latin typeface="Arial"/>
              <a:ea typeface="MS PGothic" pitchFamily="34" charset="-128"/>
            </a:endParaRPr>
          </a:p>
          <a:p>
            <a:endParaRPr lang="en-US" dirty="0"/>
          </a:p>
        </p:txBody>
      </p:sp>
    </p:spTree>
    <p:extLst>
      <p:ext uri="{BB962C8B-B14F-4D97-AF65-F5344CB8AC3E}">
        <p14:creationId xmlns:p14="http://schemas.microsoft.com/office/powerpoint/2010/main" val="258004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COD Status and Collections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Releasing COD: Money Order/Certified/Bank Check orders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Requesting a COD: Money Order/Certified/Bank Check to COD status change</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400" kern="0" dirty="0">
                <a:solidFill>
                  <a:srgbClr val="000000"/>
                </a:solidFill>
                <a:latin typeface="Arial"/>
                <a:ea typeface="MS PGothic" pitchFamily="34" charset="-128"/>
                <a:cs typeface="+mn-cs"/>
              </a:rPr>
              <a:t>Placing Customers with Outside Collection Agency</a:t>
            </a:r>
          </a:p>
          <a:p>
            <a:endParaRPr lang="en-US" dirty="0"/>
          </a:p>
        </p:txBody>
      </p:sp>
    </p:spTree>
    <p:extLst>
      <p:ext uri="{BB962C8B-B14F-4D97-AF65-F5344CB8AC3E}">
        <p14:creationId xmlns:p14="http://schemas.microsoft.com/office/powerpoint/2010/main" val="3331281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678553" cy="693469"/>
          </a:xfrm>
        </p:spPr>
        <p:txBody>
          <a:bodyPr>
            <a:noAutofit/>
          </a:bodyPr>
          <a:lstStyle/>
          <a:p>
            <a:r>
              <a:rPr lang="en-US" sz="2600" dirty="0"/>
              <a:t>COD - Releasing Money Order/Certified Check Orders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80000"/>
              </a:lnSpc>
              <a:spcBef>
                <a:spcPct val="20000"/>
              </a:spcBef>
              <a:spcAft>
                <a:spcPct val="0"/>
              </a:spcAft>
              <a:buClr>
                <a:srgbClr val="660000"/>
              </a:buClr>
              <a:buSzPct val="70000"/>
              <a:buNone/>
            </a:pPr>
            <a:endParaRPr lang="en-US" altLang="en-US" sz="1800" kern="0" dirty="0">
              <a:solidFill>
                <a:srgbClr val="000000"/>
              </a:solidFill>
              <a:latin typeface="Arial"/>
              <a:ea typeface="MS PGothic" pitchFamily="34" charset="-128"/>
              <a:cs typeface="+mn-cs"/>
            </a:endParaRP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Sales Representative or Driver must have in hand, a certifie</a:t>
            </a:r>
            <a:r>
              <a:rPr lang="en-US" altLang="en-US" sz="2000" kern="0" dirty="0">
                <a:solidFill>
                  <a:schemeClr val="tx1"/>
                </a:solidFill>
                <a:latin typeface="Arial"/>
                <a:ea typeface="MS PGothic" pitchFamily="34" charset="-128"/>
                <a:cs typeface="+mn-cs"/>
              </a:rPr>
              <a:t>d/bank </a:t>
            </a:r>
            <a:r>
              <a:rPr lang="en-US" altLang="en-US" sz="2000" kern="0" dirty="0">
                <a:solidFill>
                  <a:srgbClr val="000000"/>
                </a:solidFill>
                <a:latin typeface="Arial"/>
                <a:ea typeface="MS PGothic" pitchFamily="34" charset="-128"/>
                <a:cs typeface="+mn-cs"/>
              </a:rPr>
              <a:t>check or money order in the amount of the order.</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b="1" i="1" u="sng" kern="0" dirty="0">
                <a:solidFill>
                  <a:srgbClr val="000000"/>
                </a:solidFill>
                <a:latin typeface="Arial"/>
                <a:ea typeface="MS PGothic" pitchFamily="34" charset="-128"/>
              </a:rPr>
              <a:t>The Customer AR  department does not accept cash</a:t>
            </a:r>
            <a:r>
              <a:rPr lang="en-US" altLang="en-US" sz="2000" kern="0" dirty="0">
                <a:solidFill>
                  <a:srgbClr val="000000"/>
                </a:solidFill>
                <a:latin typeface="Arial"/>
                <a:ea typeface="MS PGothic" pitchFamily="34" charset="-128"/>
              </a:rPr>
              <a:t>.  </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pPr>
            <a:r>
              <a:rPr lang="en-US" altLang="en-US" sz="2000" b="1" i="1" u="sng" kern="0" dirty="0">
                <a:solidFill>
                  <a:srgbClr val="000000"/>
                </a:solidFill>
                <a:latin typeface="Arial"/>
                <a:ea typeface="MS PGothic" pitchFamily="34" charset="-128"/>
              </a:rPr>
              <a:t>Cash payments are not accepted by any department at Empire Merchants North</a:t>
            </a:r>
            <a:r>
              <a:rPr lang="en-US" altLang="en-US" sz="2000" kern="0" dirty="0">
                <a:solidFill>
                  <a:srgbClr val="000000"/>
                </a:solidFill>
                <a:latin typeface="Arial"/>
                <a:ea typeface="MS PGothic" pitchFamily="34" charset="-128"/>
              </a:rPr>
              <a:t>. </a:t>
            </a:r>
          </a:p>
          <a:p>
            <a:endParaRPr lang="en-US" dirty="0"/>
          </a:p>
        </p:txBody>
      </p:sp>
    </p:spTree>
    <p:extLst>
      <p:ext uri="{BB962C8B-B14F-4D97-AF65-F5344CB8AC3E}">
        <p14:creationId xmlns:p14="http://schemas.microsoft.com/office/powerpoint/2010/main" val="3751769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260059" y="369902"/>
            <a:ext cx="8783273" cy="693469"/>
          </a:xfrm>
        </p:spPr>
        <p:txBody>
          <a:bodyPr>
            <a:noAutofit/>
          </a:bodyPr>
          <a:lstStyle/>
          <a:p>
            <a:r>
              <a:rPr lang="en-US" sz="2500" dirty="0"/>
              <a:t>Requesting COD: Money Order/Certified Check to COD</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The decision to change COD Money Order/Certified/Bank Check  terms to any other terms is determined by the Customer AR  Department.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b="1" i="1" u="sng" kern="0" dirty="0">
                <a:solidFill>
                  <a:srgbClr val="000000"/>
                </a:solidFill>
                <a:latin typeface="Arial"/>
                <a:ea typeface="MS PGothic" pitchFamily="34" charset="-128"/>
                <a:cs typeface="+mn-cs"/>
              </a:rPr>
              <a:t>All open COD: Money Order/Certified Check orders must be paid in full to be considered for a credit status change</a:t>
            </a:r>
            <a:r>
              <a:rPr lang="en-US" altLang="en-US" sz="2000" b="1" kern="0" dirty="0">
                <a:solidFill>
                  <a:srgbClr val="000000"/>
                </a:solidFill>
                <a:latin typeface="Arial"/>
                <a:ea typeface="MS PGothic" pitchFamily="34" charset="-128"/>
                <a:cs typeface="+mn-cs"/>
              </a:rPr>
              <a: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If payment is not received on day of delivery, product will not be delivered</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If a Customer is constantly late paying CODs, bounces too many checks or is otherwise deemed unworthy of COD, the credit status </a:t>
            </a:r>
            <a:r>
              <a:rPr lang="en-US" altLang="en-US" sz="2000" b="1" u="sng" kern="0" dirty="0">
                <a:solidFill>
                  <a:srgbClr val="000000"/>
                </a:solidFill>
                <a:latin typeface="Arial"/>
                <a:ea typeface="MS PGothic" pitchFamily="34" charset="-128"/>
                <a:cs typeface="+mn-cs"/>
              </a:rPr>
              <a:t>may remain COD:  Money Order/Certified Check</a:t>
            </a:r>
            <a:r>
              <a:rPr lang="en-US" altLang="en-US" sz="2000" b="1" kern="0" dirty="0">
                <a:solidFill>
                  <a:srgbClr val="000000"/>
                </a:solidFill>
                <a:latin typeface="Arial"/>
                <a:ea typeface="MS PGothic" pitchFamily="34" charset="-128"/>
                <a:cs typeface="+mn-cs"/>
              </a:rPr>
              <a:t>.</a:t>
            </a:r>
          </a:p>
          <a:p>
            <a:endParaRPr lang="en-US" dirty="0"/>
          </a:p>
        </p:txBody>
      </p:sp>
    </p:spTree>
    <p:extLst>
      <p:ext uri="{BB962C8B-B14F-4D97-AF65-F5344CB8AC3E}">
        <p14:creationId xmlns:p14="http://schemas.microsoft.com/office/powerpoint/2010/main" val="1976187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5" y="369902"/>
            <a:ext cx="8368159" cy="693469"/>
          </a:xfrm>
        </p:spPr>
        <p:txBody>
          <a:bodyPr>
            <a:noAutofit/>
          </a:bodyPr>
          <a:lstStyle/>
          <a:p>
            <a:r>
              <a:rPr lang="en-US" sz="2600" dirty="0"/>
              <a:t>Placing Customers with Outside Collection Agency </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3"/>
            <a:ext cx="7886700" cy="4333906"/>
          </a:xfrm>
        </p:spPr>
        <p:txBody>
          <a:bodyPr>
            <a:normAutofit fontScale="92500"/>
          </a:bodyPr>
          <a:lstStyle/>
          <a:p>
            <a:pPr marL="469900" lvl="0" indent="-469900" fontAlgn="base">
              <a:spcBef>
                <a:spcPct val="20000"/>
              </a:spcBef>
              <a:spcAft>
                <a:spcPct val="0"/>
              </a:spcAft>
              <a:buClr>
                <a:srgbClr val="660000"/>
              </a:buClr>
              <a:buSzPct val="70000"/>
              <a:buFont typeface="Wingdings" panose="05000000000000000000" pitchFamily="2" charset="2"/>
              <a:buChar char="q"/>
            </a:pPr>
            <a:r>
              <a:rPr lang="en-US" altLang="en-US" sz="2000" kern="0" dirty="0">
                <a:solidFill>
                  <a:srgbClr val="000000"/>
                </a:solidFill>
                <a:latin typeface="Arial"/>
                <a:ea typeface="MS PGothic" pitchFamily="34" charset="-128"/>
                <a:cs typeface="+mn-cs"/>
              </a:rPr>
              <a:t>When all Empire North Customer AR Department internal collection efforts on delinquent balances have been exhausted, it may be necessary to send a Customer to an outside collection agency.</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800" kern="0" dirty="0">
                <a:solidFill>
                  <a:srgbClr val="000000"/>
                </a:solidFill>
                <a:latin typeface="Arial"/>
                <a:ea typeface="MS PGothic" pitchFamily="34" charset="-128"/>
                <a:cs typeface="+mn-cs"/>
              </a:rPr>
              <a:t>Customer receives a “10 Day Final Demand Notice” via US Mail.</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800" kern="0" dirty="0">
                <a:solidFill>
                  <a:srgbClr val="000000"/>
                </a:solidFill>
                <a:latin typeface="Arial"/>
                <a:ea typeface="MS PGothic" pitchFamily="34" charset="-128"/>
                <a:cs typeface="+mn-cs"/>
              </a:rPr>
              <a:t>Sales Representative receives an email notification from the assigned Collection Agent that the demand letter has been sent.</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1800" kern="0" dirty="0">
                <a:solidFill>
                  <a:srgbClr val="000000"/>
                </a:solidFill>
                <a:latin typeface="Arial"/>
                <a:ea typeface="MS PGothic" pitchFamily="34" charset="-128"/>
                <a:cs typeface="+mn-cs"/>
              </a:rPr>
              <a:t>Once a Customer is turned over for collection, all correspondence and payments concerning past due amounts should be directed to:</a:t>
            </a:r>
          </a:p>
          <a:p>
            <a:pPr marL="1535113" lvl="3" fontAlgn="base">
              <a:spcBef>
                <a:spcPct val="20000"/>
              </a:spcBef>
              <a:spcAft>
                <a:spcPct val="0"/>
              </a:spcAft>
              <a:buClr>
                <a:srgbClr val="999966"/>
              </a:buClr>
              <a:buSzPct val="75000"/>
              <a:buNone/>
            </a:pPr>
            <a:r>
              <a:rPr lang="en-US" altLang="en-US" kern="0" dirty="0">
                <a:solidFill>
                  <a:srgbClr val="000000"/>
                </a:solidFill>
                <a:latin typeface="Arial"/>
                <a:ea typeface="MS PGothic" pitchFamily="34" charset="-128"/>
              </a:rPr>
              <a:t>	 </a:t>
            </a:r>
          </a:p>
          <a:p>
            <a:pPr marL="1535113" lvl="3" fontAlgn="base">
              <a:spcBef>
                <a:spcPct val="20000"/>
              </a:spcBef>
              <a:spcAft>
                <a:spcPct val="0"/>
              </a:spcAft>
              <a:buClr>
                <a:srgbClr val="999966"/>
              </a:buClr>
              <a:buSzPct val="75000"/>
              <a:buNone/>
            </a:pPr>
            <a:r>
              <a:rPr lang="en-US" altLang="en-US" sz="2000" kern="0" dirty="0">
                <a:solidFill>
                  <a:srgbClr val="000000"/>
                </a:solidFill>
                <a:latin typeface="Arial"/>
                <a:ea typeface="MS PGothic" pitchFamily="34" charset="-128"/>
              </a:rPr>
              <a:t>     </a:t>
            </a:r>
            <a:r>
              <a:rPr lang="en-US" altLang="en-US" b="1" i="1" kern="0" dirty="0">
                <a:solidFill>
                  <a:srgbClr val="000000"/>
                </a:solidFill>
                <a:latin typeface="Arial"/>
                <a:ea typeface="MS PGothic" pitchFamily="34" charset="-128"/>
              </a:rPr>
              <a:t>The Commercial Collection Corporation of New York, Inc.</a:t>
            </a:r>
          </a:p>
          <a:p>
            <a:pPr marL="1841500" lvl="4" indent="-171450" fontAlgn="base">
              <a:spcBef>
                <a:spcPct val="20000"/>
              </a:spcBef>
              <a:spcAft>
                <a:spcPct val="0"/>
              </a:spcAft>
              <a:buClr>
                <a:srgbClr val="CCCC00"/>
              </a:buClr>
              <a:buSzPct val="50000"/>
              <a:buNone/>
            </a:pPr>
            <a:r>
              <a:rPr lang="en-US" altLang="en-US" b="1" i="1" kern="0" dirty="0">
                <a:solidFill>
                  <a:srgbClr val="000000"/>
                </a:solidFill>
                <a:latin typeface="Arial"/>
                <a:ea typeface="MS PGothic" pitchFamily="34" charset="-128"/>
              </a:rPr>
              <a:t>34 Seymour Street</a:t>
            </a:r>
          </a:p>
          <a:p>
            <a:pPr marL="1841500" lvl="4" indent="-171450" fontAlgn="base">
              <a:spcBef>
                <a:spcPct val="20000"/>
              </a:spcBef>
              <a:spcAft>
                <a:spcPct val="0"/>
              </a:spcAft>
              <a:buClr>
                <a:srgbClr val="CCCC00"/>
              </a:buClr>
              <a:buSzPct val="50000"/>
              <a:buNone/>
            </a:pPr>
            <a:r>
              <a:rPr lang="en-US" altLang="en-US" b="1" i="1" kern="0" dirty="0">
                <a:solidFill>
                  <a:srgbClr val="000000"/>
                </a:solidFill>
                <a:latin typeface="Arial"/>
                <a:ea typeface="MS PGothic" pitchFamily="34" charset="-128"/>
              </a:rPr>
              <a:t>Tonawanda, NY  14150</a:t>
            </a:r>
          </a:p>
          <a:p>
            <a:pPr marL="1841500" lvl="4" indent="-171450" fontAlgn="base">
              <a:spcBef>
                <a:spcPct val="20000"/>
              </a:spcBef>
              <a:spcAft>
                <a:spcPct val="0"/>
              </a:spcAft>
              <a:buClr>
                <a:srgbClr val="CCCC00"/>
              </a:buClr>
              <a:buSzPct val="50000"/>
              <a:buNone/>
            </a:pPr>
            <a:r>
              <a:rPr lang="en-US" altLang="en-US" b="1" i="1" kern="0" dirty="0">
                <a:solidFill>
                  <a:srgbClr val="000000"/>
                </a:solidFill>
                <a:latin typeface="Arial"/>
                <a:ea typeface="MS PGothic" pitchFamily="34" charset="-128"/>
              </a:rPr>
              <a:t>Phone Number	1-800-873-5212</a:t>
            </a:r>
          </a:p>
          <a:p>
            <a:pPr marL="1841500" lvl="4" indent="-171450" fontAlgn="base">
              <a:spcBef>
                <a:spcPct val="20000"/>
              </a:spcBef>
              <a:spcAft>
                <a:spcPct val="0"/>
              </a:spcAft>
              <a:buClr>
                <a:srgbClr val="CCCC00"/>
              </a:buClr>
              <a:buSzPct val="50000"/>
              <a:buNone/>
            </a:pPr>
            <a:r>
              <a:rPr lang="en-US" altLang="en-US" b="1" i="1" kern="0" dirty="0">
                <a:solidFill>
                  <a:srgbClr val="000000"/>
                </a:solidFill>
                <a:latin typeface="Arial"/>
                <a:ea typeface="MS PGothic" pitchFamily="34" charset="-128"/>
              </a:rPr>
              <a:t>Fax Number	1-800-873-5211</a:t>
            </a:r>
          </a:p>
          <a:p>
            <a:endParaRPr lang="en-US" dirty="0"/>
          </a:p>
        </p:txBody>
      </p:sp>
    </p:spTree>
    <p:extLst>
      <p:ext uri="{BB962C8B-B14F-4D97-AF65-F5344CB8AC3E}">
        <p14:creationId xmlns:p14="http://schemas.microsoft.com/office/powerpoint/2010/main" val="425198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Customer Orders</a:t>
            </a:r>
            <a:endParaRPr lang="en-US" dirty="0">
              <a:highlight>
                <a:srgbClr val="FFFF00"/>
              </a:highlight>
            </a:endParaRP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a:xfrm>
            <a:off x="628650" y="1253161"/>
            <a:ext cx="7886700" cy="4887579"/>
          </a:xfrm>
        </p:spPr>
        <p:txBody>
          <a:bodyPr>
            <a:normAutofit lnSpcReduction="10000"/>
          </a:bodyPr>
          <a:lstStyle/>
          <a:p>
            <a:pPr marL="46990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1600" b="1" kern="0" dirty="0">
                <a:solidFill>
                  <a:srgbClr val="000000"/>
                </a:solidFill>
                <a:latin typeface="Arial"/>
                <a:ea typeface="MS PGothic" pitchFamily="34" charset="-128"/>
                <a:cs typeface="+mn-cs"/>
              </a:rPr>
              <a:t>Placing of Orders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Orders can be placed through Customer Service or your Sales Representative</a:t>
            </a:r>
          </a:p>
          <a:p>
            <a:pPr marL="469900" indent="-469900" fontAlgn="base">
              <a:lnSpc>
                <a:spcPct val="110000"/>
              </a:lnSpc>
              <a:spcBef>
                <a:spcPct val="20000"/>
              </a:spcBef>
              <a:spcAft>
                <a:spcPct val="0"/>
              </a:spcAft>
              <a:buClr>
                <a:srgbClr val="660000"/>
              </a:buClr>
              <a:buSzPct val="70000"/>
              <a:buFont typeface="Wingdings" panose="05000000000000000000" pitchFamily="2" charset="2"/>
              <a:buChar char="q"/>
              <a:defRPr/>
            </a:pPr>
            <a:r>
              <a:rPr lang="en-US" altLang="en-US" sz="1600" b="1" kern="0" dirty="0">
                <a:solidFill>
                  <a:srgbClr val="000000"/>
                </a:solidFill>
                <a:latin typeface="Arial"/>
                <a:ea typeface="MS PGothic" pitchFamily="34" charset="-128"/>
                <a:cs typeface="+mn-cs"/>
              </a:rPr>
              <a:t>Acceptance of Delivery</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Customer is required to sign a receipt/invoice acknowledging item, quantity and pricing at the time of delivery</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defRPr/>
            </a:pPr>
            <a:r>
              <a:rPr lang="en-US" altLang="en-US" sz="1600" b="1" kern="0" dirty="0">
                <a:solidFill>
                  <a:srgbClr val="000000"/>
                </a:solidFill>
                <a:latin typeface="Arial"/>
                <a:ea typeface="MS PGothic" pitchFamily="34" charset="-128"/>
                <a:cs typeface="+mn-cs"/>
              </a:rPr>
              <a:t>Delivery Charges</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Empire Merchants North, LLC will charge a delivery fee on all sales orders per the following rate schedule:</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defRPr/>
            </a:pPr>
            <a:r>
              <a:rPr lang="en-US" altLang="en-US" sz="1600" kern="0" dirty="0">
                <a:solidFill>
                  <a:srgbClr val="000000"/>
                </a:solidFill>
                <a:latin typeface="Arial"/>
                <a:ea typeface="MS PGothic" pitchFamily="34" charset="-128"/>
              </a:rPr>
              <a:t>For all sales orders equal to or over $500, a $5.00 delivery fee will be assessed.</a:t>
            </a:r>
          </a:p>
          <a:p>
            <a:pPr marL="1377950" lvl="2" indent="-468313" fontAlgn="base">
              <a:lnSpc>
                <a:spcPct val="100000"/>
              </a:lnSpc>
              <a:spcBef>
                <a:spcPct val="20000"/>
              </a:spcBef>
              <a:spcAft>
                <a:spcPct val="0"/>
              </a:spcAft>
              <a:buClr>
                <a:srgbClr val="660000"/>
              </a:buClr>
              <a:buSzPct val="65000"/>
              <a:buFont typeface="Wingdings" panose="05000000000000000000" pitchFamily="2" charset="2"/>
              <a:buChar char="o"/>
              <a:defRPr/>
            </a:pPr>
            <a:r>
              <a:rPr lang="en-US" altLang="en-US" sz="1600" kern="0" dirty="0">
                <a:solidFill>
                  <a:srgbClr val="000000"/>
                </a:solidFill>
                <a:latin typeface="Arial"/>
                <a:ea typeface="MS PGothic" pitchFamily="34" charset="-128"/>
              </a:rPr>
              <a:t>All sales orders less than $500 will incur the current $20.00 delivery charge.</a:t>
            </a: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The charge will appear on the invoices as a separate line item titled </a:t>
            </a:r>
            <a:r>
              <a:rPr lang="ja-JP" altLang="en-US" sz="1600" kern="0" dirty="0">
                <a:solidFill>
                  <a:srgbClr val="000000"/>
                </a:solidFill>
                <a:latin typeface="Arial"/>
                <a:ea typeface="MS PGothic" pitchFamily="34" charset="-128"/>
              </a:rPr>
              <a:t>“</a:t>
            </a:r>
            <a:r>
              <a:rPr lang="en-US" altLang="ja-JP" sz="1600" kern="0" dirty="0">
                <a:solidFill>
                  <a:srgbClr val="000000"/>
                </a:solidFill>
                <a:latin typeface="Arial"/>
                <a:ea typeface="MS PGothic" pitchFamily="34" charset="-128"/>
              </a:rPr>
              <a:t>Delivery Charge</a:t>
            </a:r>
            <a:r>
              <a:rPr lang="ja-JP" altLang="en-US" sz="1600" kern="0" dirty="0">
                <a:solidFill>
                  <a:srgbClr val="000000"/>
                </a:solidFill>
                <a:latin typeface="Arial"/>
                <a:ea typeface="MS PGothic" pitchFamily="34" charset="-128"/>
              </a:rPr>
              <a:t>”</a:t>
            </a:r>
            <a:endParaRPr lang="en-US" altLang="ja-JP" sz="1600" kern="0" dirty="0">
              <a:solidFill>
                <a:srgbClr val="000000"/>
              </a:solidFill>
              <a:latin typeface="Arial"/>
              <a:ea typeface="MS PGothic" pitchFamily="34" charset="-128"/>
            </a:endParaRP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In accordance with NYS law, an account that does not pay the delivery charges will be put on the Delinquent List with the NYSLA.</a:t>
            </a:r>
            <a:endParaRPr lang="en-US" altLang="en-US" sz="1600" kern="0" dirty="0">
              <a:solidFill>
                <a:srgbClr val="00B0F0"/>
              </a:solidFill>
              <a:latin typeface="Arial"/>
              <a:ea typeface="MS PGothic" pitchFamily="34" charset="-128"/>
            </a:endParaRPr>
          </a:p>
          <a:p>
            <a:pPr marL="908050" lvl="1" indent="-436563" fontAlgn="base">
              <a:lnSpc>
                <a:spcPct val="100000"/>
              </a:lnSpc>
              <a:spcBef>
                <a:spcPct val="20000"/>
              </a:spcBef>
              <a:spcAft>
                <a:spcPct val="0"/>
              </a:spcAft>
              <a:buClr>
                <a:srgbClr val="999966"/>
              </a:buClr>
              <a:buSzPct val="75000"/>
              <a:buFont typeface="Wingdings" panose="05000000000000000000" pitchFamily="2" charset="2"/>
              <a:buChar char="n"/>
              <a:defRPr/>
            </a:pPr>
            <a:r>
              <a:rPr lang="en-US" altLang="en-US" sz="1600" kern="0" dirty="0">
                <a:solidFill>
                  <a:srgbClr val="000000"/>
                </a:solidFill>
                <a:latin typeface="Arial"/>
                <a:ea typeface="MS PGothic" pitchFamily="34" charset="-128"/>
              </a:rPr>
              <a:t>Only regular sales orders are used to see if the $500 limit has been reached </a:t>
            </a:r>
          </a:p>
          <a:p>
            <a:endParaRPr lang="en-US" dirty="0"/>
          </a:p>
        </p:txBody>
      </p:sp>
    </p:spTree>
    <p:extLst>
      <p:ext uri="{BB962C8B-B14F-4D97-AF65-F5344CB8AC3E}">
        <p14:creationId xmlns:p14="http://schemas.microsoft.com/office/powerpoint/2010/main" val="157722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398336" y="369902"/>
            <a:ext cx="7886700" cy="693469"/>
          </a:xfrm>
        </p:spPr>
        <p:txBody>
          <a:bodyPr>
            <a:normAutofit/>
          </a:bodyPr>
          <a:lstStyle/>
          <a:p>
            <a:r>
              <a:rPr lang="en-US" sz="2800" dirty="0"/>
              <a:t>Customer Orders:  Customer Storage Fees</a:t>
            </a:r>
            <a:endParaRPr lang="en-US" sz="2800" dirty="0">
              <a:highlight>
                <a:srgbClr val="FFFF00"/>
              </a:highlight>
            </a:endParaRP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fontScale="85000" lnSpcReduction="10000"/>
          </a:bodyPr>
          <a:lstStyle/>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pPr>
            <a:r>
              <a:rPr lang="en-US" altLang="en-US" sz="1600" b="1" kern="0" dirty="0">
                <a:solidFill>
                  <a:srgbClr val="000000"/>
                </a:solidFill>
                <a:latin typeface="Arial"/>
                <a:ea typeface="MS PGothic" pitchFamily="34" charset="-128"/>
                <a:cs typeface="+mn-cs"/>
              </a:rPr>
              <a:t>Customer Storage Rates :  Effective August 15, 2022</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tabLst>
                <a:tab pos="914400" algn="l"/>
              </a:tabLst>
            </a:pPr>
            <a:r>
              <a:rPr lang="en-US" sz="1600" kern="0" dirty="0">
                <a:solidFill>
                  <a:srgbClr val="000000"/>
                </a:solidFill>
                <a:latin typeface="Arial"/>
                <a:ea typeface="MS PGothic" pitchFamily="34" charset="-128"/>
              </a:rPr>
              <a:t>The “In fee” will be $0.65 per case, assessed when goods are initially put into storage. This new rate will be effective for goods in storage on or after August 15, 2022.</a:t>
            </a:r>
          </a:p>
          <a:p>
            <a:pPr marL="908050" marR="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tabLst>
                <a:tab pos="914400" algn="l"/>
              </a:tabLst>
            </a:pPr>
            <a:r>
              <a:rPr lang="en-US" sz="1600" kern="0" dirty="0">
                <a:solidFill>
                  <a:srgbClr val="000000"/>
                </a:solidFill>
                <a:latin typeface="Arial"/>
                <a:ea typeface="MS PGothic" pitchFamily="34" charset="-128"/>
              </a:rPr>
              <a:t>Storage charges will be billed on a daily basis at a rate of $0.021 per case per day based on the ending inventory in storage at the end of each day for the first 18 months that the goods are in storage.  A daily charge shall include the day the goods go into storage and each day up to and including the day the goods are delivered or otherwise disposed of.  The new rate will be assessed starting on August 15, 2022.</a:t>
            </a:r>
          </a:p>
          <a:p>
            <a:pPr marL="908050" marR="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tabLst>
                <a:tab pos="914400" algn="l"/>
              </a:tabLst>
            </a:pPr>
            <a:r>
              <a:rPr lang="en-US" sz="1600" kern="0" dirty="0">
                <a:solidFill>
                  <a:srgbClr val="000000"/>
                </a:solidFill>
                <a:latin typeface="Arial"/>
                <a:ea typeface="MS PGothic" pitchFamily="34" charset="-128"/>
              </a:rPr>
              <a:t>Goods must be removed after 18 months.  Should you fail or refuse to remove the goods after 18 months, the storage charges will increase to $1.65 per case per day for the remaining inventory.</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pPr>
            <a:endParaRPr lang="en-US" altLang="en-US" sz="1600" kern="0" dirty="0">
              <a:solidFill>
                <a:srgbClr val="000000"/>
              </a:solidFill>
              <a:latin typeface="Arial"/>
              <a:ea typeface="MS PGothic" pitchFamily="34" charset="-128"/>
            </a:endParaRP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pPr>
            <a:endParaRPr lang="en-US" altLang="en-US" sz="2000" kern="0" dirty="0">
              <a:solidFill>
                <a:srgbClr val="FF0000"/>
              </a:solidFill>
              <a:latin typeface="Arial"/>
              <a:ea typeface="MS PGothic" pitchFamily="34" charset="-128"/>
            </a:endParaRPr>
          </a:p>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pPr>
            <a:r>
              <a:rPr lang="en-US" altLang="en-US" sz="1600" b="1" kern="0" dirty="0">
                <a:solidFill>
                  <a:srgbClr val="000000"/>
                </a:solidFill>
                <a:latin typeface="Arial"/>
                <a:ea typeface="MS PGothic" pitchFamily="34" charset="-128"/>
                <a:cs typeface="+mn-cs"/>
              </a:rPr>
              <a:t>Customer Storage Release Fee: Updated April 1, 2024</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pPr>
            <a:r>
              <a:rPr lang="en-US" altLang="en-US" sz="1600" kern="0" dirty="0">
                <a:solidFill>
                  <a:srgbClr val="000000"/>
                </a:solidFill>
                <a:latin typeface="Arial"/>
                <a:ea typeface="MS PGothic" pitchFamily="34" charset="-128"/>
              </a:rPr>
              <a:t>A $5.00 delivery fee will be charged when goods are released from Customer Storage only if there are no other regular deliveries to the same location on the same day. </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pPr>
            <a:r>
              <a:rPr lang="en-US" altLang="en-US" sz="1600" kern="0" dirty="0">
                <a:solidFill>
                  <a:srgbClr val="000000"/>
                </a:solidFill>
                <a:latin typeface="Arial"/>
                <a:ea typeface="MS PGothic" pitchFamily="34" charset="-128"/>
              </a:rPr>
              <a:t>This fee will be shown on your monthly Customer Storage invoice and will reference the date of the Customer Storage deliveries</a:t>
            </a:r>
            <a:endParaRPr lang="en-US" dirty="0"/>
          </a:p>
        </p:txBody>
      </p:sp>
    </p:spTree>
    <p:extLst>
      <p:ext uri="{BB962C8B-B14F-4D97-AF65-F5344CB8AC3E}">
        <p14:creationId xmlns:p14="http://schemas.microsoft.com/office/powerpoint/2010/main" val="131165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a:xfrm>
            <a:off x="436228" y="369902"/>
            <a:ext cx="8456102" cy="693469"/>
          </a:xfrm>
        </p:spPr>
        <p:txBody>
          <a:bodyPr>
            <a:noAutofit/>
          </a:bodyPr>
          <a:lstStyle/>
          <a:p>
            <a:r>
              <a:rPr lang="en-US" sz="2400" dirty="0"/>
              <a:t>Customer Orders:  Releasing Customer Storage Orders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Releases may be in any full case quantity</a:t>
            </a:r>
          </a:p>
          <a:p>
            <a:pPr marL="0" lvl="0" indent="0" fontAlgn="base">
              <a:lnSpc>
                <a:spcPct val="80000"/>
              </a:lnSpc>
              <a:spcBef>
                <a:spcPct val="20000"/>
              </a:spcBef>
              <a:spcAft>
                <a:spcPct val="0"/>
              </a:spcAft>
              <a:buClr>
                <a:srgbClr val="660000"/>
              </a:buClr>
              <a:buSzPct val="70000"/>
              <a:buNone/>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Sales reps can release Customer Storage orders through iPad or by calling Customer Service</a:t>
            </a: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Customers can release Customer Storage goods by calling the Customer Service or their Sales Rep</a:t>
            </a:r>
          </a:p>
          <a:p>
            <a:pPr marL="0" lvl="0" indent="0" fontAlgn="base">
              <a:lnSpc>
                <a:spcPct val="80000"/>
              </a:lnSpc>
              <a:spcBef>
                <a:spcPct val="20000"/>
              </a:spcBef>
              <a:spcAft>
                <a:spcPct val="0"/>
              </a:spcAft>
              <a:buClr>
                <a:srgbClr val="660000"/>
              </a:buClr>
              <a:buSzPct val="70000"/>
              <a:buNone/>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Refusals and short shipments at time of delivery will be added back to the Customer Storage inventory (full cases only). </a:t>
            </a: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endParaRPr lang="en-US" altLang="en-US" sz="2000" kern="0" dirty="0">
              <a:solidFill>
                <a:srgbClr val="000000"/>
              </a:solidFill>
              <a:latin typeface="Arial"/>
              <a:ea typeface="MS PGothic" pitchFamily="34" charset="-128"/>
              <a:cs typeface="+mn-cs"/>
            </a:endParaRPr>
          </a:p>
          <a:p>
            <a:pPr marL="469900" lvl="0" indent="-469900" fontAlgn="base">
              <a:lnSpc>
                <a:spcPct val="8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chemeClr val="tx1"/>
                </a:solidFill>
                <a:latin typeface="Arial"/>
                <a:ea typeface="MS PGothic" pitchFamily="34" charset="-128"/>
                <a:cs typeface="+mn-cs"/>
              </a:rPr>
              <a:t>Credit will be issued for bottles broken, unsaleable or short at the time of delivery</a:t>
            </a:r>
          </a:p>
          <a:p>
            <a:endParaRPr lang="en-US" dirty="0"/>
          </a:p>
        </p:txBody>
      </p:sp>
    </p:spTree>
    <p:extLst>
      <p:ext uri="{BB962C8B-B14F-4D97-AF65-F5344CB8AC3E}">
        <p14:creationId xmlns:p14="http://schemas.microsoft.com/office/powerpoint/2010/main" val="70703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normAutofit/>
          </a:bodyPr>
          <a:lstStyle/>
          <a:p>
            <a:r>
              <a:rPr lang="en-US" sz="3200" dirty="0"/>
              <a:t>Customer Orders:  Next Months Orders</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lstStyle/>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Regular Sales Orders can be placed either by the Sales Rep (using iPad) beginning at 7:00p.m. on the day before the last ship day of the month, or by calling Customer Service between 8:30 a.m. and 5:30 p.m. on the last business day of the month </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defRPr/>
            </a:pPr>
            <a:r>
              <a:rPr lang="en-US" altLang="en-US" sz="2000" kern="0" dirty="0">
                <a:solidFill>
                  <a:srgbClr val="000000"/>
                </a:solidFill>
                <a:latin typeface="Arial"/>
                <a:ea typeface="MS PGothic" pitchFamily="34" charset="-128"/>
              </a:rPr>
              <a:t>Only one customer’s order will be taken on each phone call</a:t>
            </a:r>
          </a:p>
          <a:p>
            <a:pPr marL="908050" lvl="1" indent="-436563" eaLnBrk="0" fontAlgn="base" hangingPunct="0">
              <a:lnSpc>
                <a:spcPct val="100000"/>
              </a:lnSpc>
              <a:spcBef>
                <a:spcPct val="20000"/>
              </a:spcBef>
              <a:spcAft>
                <a:spcPct val="0"/>
              </a:spcAft>
              <a:buClr>
                <a:srgbClr val="999966"/>
              </a:buClr>
              <a:buSzPct val="75000"/>
              <a:buFont typeface="Wingdings" panose="05000000000000000000" pitchFamily="2" charset="2"/>
              <a:buChar char="n"/>
              <a:defRPr/>
            </a:pPr>
            <a:endParaRPr lang="en-US" altLang="en-US" sz="2000" kern="0" dirty="0">
              <a:solidFill>
                <a:srgbClr val="000000"/>
              </a:solidFill>
              <a:latin typeface="Arial"/>
              <a:ea typeface="MS PGothic" pitchFamily="34" charset="-128"/>
            </a:endParaRPr>
          </a:p>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Changes to these dates are made known via a Monthly Calendar on EMN’s website under Customers Log In/Customer Dashboard/LA Ordering </a:t>
            </a:r>
          </a:p>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defRPr/>
            </a:pPr>
            <a:endParaRPr lang="en-US" altLang="en-US" sz="2000" kern="0" dirty="0">
              <a:solidFill>
                <a:srgbClr val="000000"/>
              </a:solidFill>
              <a:latin typeface="Arial"/>
              <a:ea typeface="MS PGothic" pitchFamily="34" charset="-128"/>
              <a:cs typeface="+mn-cs"/>
            </a:endParaRPr>
          </a:p>
          <a:p>
            <a:pPr marL="469900" lvl="0"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q"/>
              <a:defRPr/>
            </a:pPr>
            <a:r>
              <a:rPr lang="en-US" altLang="en-US" sz="2000" kern="0" dirty="0">
                <a:solidFill>
                  <a:srgbClr val="000000"/>
                </a:solidFill>
                <a:latin typeface="Arial"/>
                <a:ea typeface="MS PGothic" pitchFamily="34" charset="-128"/>
                <a:cs typeface="+mn-cs"/>
              </a:rPr>
              <a:t>The notice of monthly Limited Availability (LA) allocated items and available order day(s) are provided on EMN’s website</a:t>
            </a:r>
          </a:p>
          <a:p>
            <a:endParaRPr lang="en-US" dirty="0"/>
          </a:p>
        </p:txBody>
      </p:sp>
    </p:spTree>
    <p:extLst>
      <p:ext uri="{BB962C8B-B14F-4D97-AF65-F5344CB8AC3E}">
        <p14:creationId xmlns:p14="http://schemas.microsoft.com/office/powerpoint/2010/main" val="374795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C29-65D7-47FD-AB92-C1CC954FF963}"/>
              </a:ext>
            </a:extLst>
          </p:cNvPr>
          <p:cNvSpPr>
            <a:spLocks noGrp="1"/>
          </p:cNvSpPr>
          <p:nvPr>
            <p:ph type="title"/>
          </p:nvPr>
        </p:nvSpPr>
        <p:spPr/>
        <p:txBody>
          <a:bodyPr/>
          <a:lstStyle/>
          <a:p>
            <a:r>
              <a:rPr lang="en-US" dirty="0"/>
              <a:t>Customer Service Overview</a:t>
            </a:r>
          </a:p>
        </p:txBody>
      </p:sp>
      <p:sp>
        <p:nvSpPr>
          <p:cNvPr id="3" name="Content Placeholder 2">
            <a:extLst>
              <a:ext uri="{FF2B5EF4-FFF2-40B4-BE49-F238E27FC236}">
                <a16:creationId xmlns:a16="http://schemas.microsoft.com/office/drawing/2014/main" id="{C1267B9A-8D82-43D1-ADF5-05B055FE703A}"/>
              </a:ext>
            </a:extLst>
          </p:cNvPr>
          <p:cNvSpPr>
            <a:spLocks noGrp="1"/>
          </p:cNvSpPr>
          <p:nvPr>
            <p:ph idx="1"/>
          </p:nvPr>
        </p:nvSpPr>
        <p:spPr/>
        <p:txBody>
          <a:bodyPr>
            <a:normAutofit lnSpcReduction="10000"/>
          </a:bodyPr>
          <a:lstStyle/>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General Information</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Pickups &amp; Exchanges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Quantity Discounts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FF0000"/>
                </a:solidFill>
                <a:latin typeface="Arial"/>
                <a:ea typeface="MS PGothic" pitchFamily="34" charset="-128"/>
                <a:cs typeface="+mn-cs"/>
              </a:rPr>
              <a:t>Backorders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Invoice &amp; Credit Memo Disputes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FF0000"/>
                </a:solidFill>
                <a:latin typeface="Arial"/>
                <a:ea typeface="MS PGothic" pitchFamily="34" charset="-128"/>
                <a:cs typeface="+mn-cs"/>
              </a:rPr>
              <a:t>Delivery Information</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Customer Service Forms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Bill to/Ship to</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000000"/>
                </a:solidFill>
                <a:latin typeface="Arial"/>
                <a:ea typeface="MS PGothic" pitchFamily="34" charset="-128"/>
                <a:cs typeface="+mn-cs"/>
              </a:rPr>
              <a:t>Limited Availability (LA) Items</a:t>
            </a:r>
          </a:p>
          <a:p>
            <a:pPr marL="469900" indent="-469900" fontAlgn="base">
              <a:lnSpc>
                <a:spcPct val="100000"/>
              </a:lnSpc>
              <a:spcBef>
                <a:spcPct val="20000"/>
              </a:spcBef>
              <a:spcAft>
                <a:spcPct val="0"/>
              </a:spcAft>
              <a:buClr>
                <a:srgbClr val="660000"/>
              </a:buClr>
              <a:buSzPct val="70000"/>
              <a:buFont typeface="Wingdings" panose="05000000000000000000" pitchFamily="2" charset="2"/>
              <a:buChar char="q"/>
            </a:pPr>
            <a:r>
              <a:rPr lang="en-US" altLang="en-US" sz="2400" kern="0" dirty="0">
                <a:solidFill>
                  <a:srgbClr val="FF0000"/>
                </a:solidFill>
                <a:latin typeface="Arial"/>
                <a:ea typeface="MS PGothic" pitchFamily="34" charset="-128"/>
              </a:rPr>
              <a:t>Non-Alcoholic Sales</a:t>
            </a:r>
          </a:p>
          <a:p>
            <a:pPr marL="469900" lvl="0" indent="-469900" fontAlgn="base">
              <a:lnSpc>
                <a:spcPct val="100000"/>
              </a:lnSpc>
              <a:spcBef>
                <a:spcPct val="20000"/>
              </a:spcBef>
              <a:spcAft>
                <a:spcPct val="0"/>
              </a:spcAft>
              <a:buClr>
                <a:srgbClr val="660000"/>
              </a:buClr>
              <a:buSzPct val="70000"/>
              <a:buFont typeface="Wingdings" panose="05000000000000000000" pitchFamily="2" charset="2"/>
              <a:buChar char="q"/>
            </a:pPr>
            <a:endParaRPr lang="en-US" altLang="en-US" sz="2400" kern="0" dirty="0">
              <a:solidFill>
                <a:srgbClr val="000000"/>
              </a:solidFill>
              <a:latin typeface="Arial"/>
              <a:ea typeface="MS PGothic" pitchFamily="34" charset="-128"/>
              <a:cs typeface="+mn-cs"/>
            </a:endParaRPr>
          </a:p>
          <a:p>
            <a:endParaRPr lang="en-US" dirty="0"/>
          </a:p>
        </p:txBody>
      </p:sp>
    </p:spTree>
    <p:extLst>
      <p:ext uri="{BB962C8B-B14F-4D97-AF65-F5344CB8AC3E}">
        <p14:creationId xmlns:p14="http://schemas.microsoft.com/office/powerpoint/2010/main" val="357360145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003399"/>
      </a:accent1>
      <a:accent2>
        <a:srgbClr val="333399"/>
      </a:accent2>
      <a:accent3>
        <a:srgbClr val="FFC000"/>
      </a:accent3>
      <a:accent4>
        <a:srgbClr val="FF990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64DB1B974BF44AB3C54A7E64674AF9" ma:contentTypeVersion="13" ma:contentTypeDescription="Create a new document." ma:contentTypeScope="" ma:versionID="aba9eceade1bc98b8b5214158be892ae">
  <xsd:schema xmlns:xsd="http://www.w3.org/2001/XMLSchema" xmlns:xs="http://www.w3.org/2001/XMLSchema" xmlns:p="http://schemas.microsoft.com/office/2006/metadata/properties" xmlns:ns3="5118b900-095f-4b47-ad66-1355397bf218" xmlns:ns4="b67b79ef-fe2e-44eb-b5eb-50bbf036cece" targetNamespace="http://schemas.microsoft.com/office/2006/metadata/properties" ma:root="true" ma:fieldsID="e1d2373765389890ce163ca04bd43c9d" ns3:_="" ns4:_="">
    <xsd:import namespace="5118b900-095f-4b47-ad66-1355397bf218"/>
    <xsd:import namespace="b67b79ef-fe2e-44eb-b5eb-50bbf036ce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8b900-095f-4b47-ad66-1355397bf2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7b79ef-fe2e-44eb-b5eb-50bbf036ce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D3EFC-1419-4CA6-AE8E-81879085215B}">
  <ds:schemaRefs>
    <ds:schemaRef ds:uri="http://schemas.microsoft.com/sharepoint/v3/contenttype/forms"/>
  </ds:schemaRefs>
</ds:datastoreItem>
</file>

<file path=customXml/itemProps2.xml><?xml version="1.0" encoding="utf-8"?>
<ds:datastoreItem xmlns:ds="http://schemas.openxmlformats.org/officeDocument/2006/customXml" ds:itemID="{05DF8637-6CF4-441C-9F92-273F7AE455D7}">
  <ds:schemaRefs>
    <ds:schemaRef ds:uri="http://www.w3.org/XML/1998/namespace"/>
    <ds:schemaRef ds:uri="http://schemas.microsoft.com/office/2006/documentManagement/types"/>
    <ds:schemaRef ds:uri="b67b79ef-fe2e-44eb-b5eb-50bbf036ce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118b900-095f-4b47-ad66-1355397bf218"/>
    <ds:schemaRef ds:uri="http://purl.org/dc/terms/"/>
  </ds:schemaRefs>
</ds:datastoreItem>
</file>

<file path=customXml/itemProps3.xml><?xml version="1.0" encoding="utf-8"?>
<ds:datastoreItem xmlns:ds="http://schemas.openxmlformats.org/officeDocument/2006/customXml" ds:itemID="{0B320C0D-A4C1-4E17-90E4-500C104F9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8b900-095f-4b47-ad66-1355397bf218"/>
    <ds:schemaRef ds:uri="b67b79ef-fe2e-44eb-b5eb-50bbf036c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14361</TotalTime>
  <Words>3668</Words>
  <Application>Microsoft Office PowerPoint</Application>
  <PresentationFormat>On-screen Show (4:3)</PresentationFormat>
  <Paragraphs>337</Paragraphs>
  <Slides>45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MS PGothic</vt:lpstr>
      <vt:lpstr>Aptos</vt:lpstr>
      <vt:lpstr>Aptos Narrow</vt:lpstr>
      <vt:lpstr>Arial</vt:lpstr>
      <vt:lpstr>Calibri</vt:lpstr>
      <vt:lpstr>Wingdings</vt:lpstr>
      <vt:lpstr>Office Theme</vt:lpstr>
      <vt:lpstr>1_Office Theme</vt:lpstr>
      <vt:lpstr>Customer Service and Accounts Receivable  Policy and Procedures</vt:lpstr>
      <vt:lpstr>Accessing Policy/Procedure Information</vt:lpstr>
      <vt:lpstr>Key Contact Numbers </vt:lpstr>
      <vt:lpstr>Policy and Procedures Topics* </vt:lpstr>
      <vt:lpstr>Customer Orders</vt:lpstr>
      <vt:lpstr>Customer Orders:  Customer Storage Fees</vt:lpstr>
      <vt:lpstr>Customer Orders:  Releasing Customer Storage Orders</vt:lpstr>
      <vt:lpstr>Customer Orders:  Next Months Orders</vt:lpstr>
      <vt:lpstr>Customer Service Overview</vt:lpstr>
      <vt:lpstr>Customer Service:  General Information</vt:lpstr>
      <vt:lpstr>Customer Service:   Pickups and  Exchanges</vt:lpstr>
      <vt:lpstr>Customer Service - Pickups &amp; Exchanges (cont.)</vt:lpstr>
      <vt:lpstr>Customer Service - Quantity Discounts</vt:lpstr>
      <vt:lpstr>Customer Service - Backorders for Out-of-Stock Items</vt:lpstr>
      <vt:lpstr>Customer Service Disputes</vt:lpstr>
      <vt:lpstr>Delivery Information</vt:lpstr>
      <vt:lpstr>Empire North’s Website: Customer Service Forms</vt:lpstr>
      <vt:lpstr>Customer Service - Service Forms</vt:lpstr>
      <vt:lpstr>Bill to /Ship to </vt:lpstr>
      <vt:lpstr>Limited Availability(LA) – Allocated  Items</vt:lpstr>
      <vt:lpstr>Non-Alcoholic Sales</vt:lpstr>
      <vt:lpstr>Customer AR/Credit Department Overview </vt:lpstr>
      <vt:lpstr>PowerPoint Presentation</vt:lpstr>
      <vt:lpstr>Empire360.com</vt:lpstr>
      <vt:lpstr>PowerPoint Presentation</vt:lpstr>
      <vt:lpstr>Empire360 – Capabilities</vt:lpstr>
      <vt:lpstr>Empire North’s Online Homepage</vt:lpstr>
      <vt:lpstr>Empire360 – Login information</vt:lpstr>
      <vt:lpstr>Invoices can be paid by calling Customer AR</vt:lpstr>
      <vt:lpstr>Pay by Phone</vt:lpstr>
      <vt:lpstr>Benefits of “pay by phone”</vt:lpstr>
      <vt:lpstr>Payment Methods at Empire Merchants North</vt:lpstr>
      <vt:lpstr>NYSLA – Default Reporting</vt:lpstr>
      <vt:lpstr>NYSLA – Default Reporting (Continued)</vt:lpstr>
      <vt:lpstr>SLA – Issuing Default Notices</vt:lpstr>
      <vt:lpstr>SLA Default Email Notification Program</vt:lpstr>
      <vt:lpstr>SLA Default Email Notification Program Benefits</vt:lpstr>
      <vt:lpstr>Establishing Customer Credit Terms</vt:lpstr>
      <vt:lpstr>Establishing Customer Credit Terms (Continued)</vt:lpstr>
      <vt:lpstr>Requesting Customer Credit Status Changes</vt:lpstr>
      <vt:lpstr>Requesting Customer Credit Status Changes (Continued)</vt:lpstr>
      <vt:lpstr>COD Status and Collections</vt:lpstr>
      <vt:lpstr>COD - Releasing Money Order/Certified Check Orders</vt:lpstr>
      <vt:lpstr>Requesting COD: Money Order/Certified Check to COD</vt:lpstr>
      <vt:lpstr>Placing Customers with Outside Collection 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and Accounts Receivable  Policy and Procedures</dc:title>
  <dc:creator>Rose, Sharon</dc:creator>
  <cp:lastModifiedBy>Rose, Sharon</cp:lastModifiedBy>
  <cp:revision>63</cp:revision>
  <cp:lastPrinted>2020-10-29T20:31:41Z</cp:lastPrinted>
  <dcterms:created xsi:type="dcterms:W3CDTF">2020-02-05T17:25:01Z</dcterms:created>
  <dcterms:modified xsi:type="dcterms:W3CDTF">2026-04-29T15:56:25Z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0x010100B264DB1B974BF44AB3C54A7E64674AF9</vt:lpwstr>
  </property>
</Properties>
</file>